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57" r:id="rId3"/>
    <p:sldId id="286" r:id="rId4"/>
    <p:sldId id="260" r:id="rId5"/>
    <p:sldId id="261" r:id="rId6"/>
    <p:sldId id="264" r:id="rId7"/>
    <p:sldId id="302" r:id="rId8"/>
    <p:sldId id="263" r:id="rId9"/>
    <p:sldId id="262" r:id="rId10"/>
    <p:sldId id="266" r:id="rId11"/>
    <p:sldId id="267" r:id="rId12"/>
    <p:sldId id="303" r:id="rId13"/>
    <p:sldId id="270" r:id="rId14"/>
    <p:sldId id="268" r:id="rId15"/>
    <p:sldId id="259" r:id="rId16"/>
    <p:sldId id="271" r:id="rId17"/>
    <p:sldId id="274" r:id="rId18"/>
    <p:sldId id="287" r:id="rId19"/>
    <p:sldId id="275" r:id="rId20"/>
    <p:sldId id="269" r:id="rId21"/>
    <p:sldId id="258" r:id="rId22"/>
    <p:sldId id="304" r:id="rId23"/>
    <p:sldId id="278" r:id="rId24"/>
    <p:sldId id="280" r:id="rId25"/>
    <p:sldId id="279" r:id="rId26"/>
    <p:sldId id="272" r:id="rId27"/>
    <p:sldId id="276" r:id="rId28"/>
    <p:sldId id="277" r:id="rId29"/>
    <p:sldId id="305" r:id="rId30"/>
    <p:sldId id="308" r:id="rId31"/>
    <p:sldId id="306" r:id="rId32"/>
    <p:sldId id="307" r:id="rId33"/>
    <p:sldId id="282" r:id="rId34"/>
    <p:sldId id="283" r:id="rId35"/>
    <p:sldId id="301" r:id="rId36"/>
    <p:sldId id="309" r:id="rId37"/>
    <p:sldId id="29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59416" autoAdjust="0"/>
  </p:normalViewPr>
  <p:slideViewPr>
    <p:cSldViewPr snapToGrid="0">
      <p:cViewPr varScale="1">
        <p:scale>
          <a:sx n="45" d="100"/>
          <a:sy n="45" d="100"/>
        </p:scale>
        <p:origin x="360"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DD8C69-23A7-4338-860C-0E54D2AC3020}" type="datetimeFigureOut">
              <a:rPr lang="en-SG" smtClean="0"/>
              <a:t>7/9/2018</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10CC6F-A714-4752-85BC-DD33BC4F166B}" type="slidenum">
              <a:rPr lang="en-SG" smtClean="0"/>
              <a:t>‹#›</a:t>
            </a:fld>
            <a:endParaRPr lang="en-SG"/>
          </a:p>
        </p:txBody>
      </p:sp>
    </p:spTree>
    <p:extLst>
      <p:ext uri="{BB962C8B-B14F-4D97-AF65-F5344CB8AC3E}">
        <p14:creationId xmlns:p14="http://schemas.microsoft.com/office/powerpoint/2010/main" val="878535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blog.moneysmart.sg/home-loans/fed-increase-interest-rate-singaporean-homeowners-refinancing/"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BF10CC6F-A714-4752-85BC-DD33BC4F166B}" type="slidenum">
              <a:rPr lang="en-SG" smtClean="0"/>
              <a:t>4</a:t>
            </a:fld>
            <a:endParaRPr lang="en-SG"/>
          </a:p>
        </p:txBody>
      </p:sp>
    </p:spTree>
    <p:extLst>
      <p:ext uri="{BB962C8B-B14F-4D97-AF65-F5344CB8AC3E}">
        <p14:creationId xmlns:p14="http://schemas.microsoft.com/office/powerpoint/2010/main" val="1906733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House prices (and their changes) may have complex and lagged effects that our tests and data simply cannot identify. </a:t>
            </a:r>
          </a:p>
          <a:p>
            <a:r>
              <a:rPr lang="en-US" sz="1200" b="0" i="0" kern="1200" dirty="0">
                <a:solidFill>
                  <a:schemeClr val="tx1"/>
                </a:solidFill>
                <a:effectLst/>
                <a:latin typeface="+mn-lt"/>
                <a:ea typeface="+mn-ea"/>
                <a:cs typeface="+mn-cs"/>
              </a:rPr>
              <a:t>Singapore’s birth rate could also impact public housing: birth rates trended down since 1988, they have many choices, BTO, new and resale private housing, </a:t>
            </a:r>
            <a:r>
              <a:rPr lang="en-US" sz="1200" b="0" i="0" kern="1200" dirty="0" err="1">
                <a:solidFill>
                  <a:schemeClr val="tx1"/>
                </a:solidFill>
                <a:effectLst/>
                <a:latin typeface="+mn-lt"/>
                <a:ea typeface="+mn-ea"/>
                <a:cs typeface="+mn-cs"/>
              </a:rPr>
              <a:t>ec</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Ageing HDB flats, which are sold on 99 year leases could also affect resale prices. More than 400k flats are left with 69 years or less remaining on their lease.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curve down is likely due to the rapid firing of 10 cooling measures that spanned from 2009 to 2013. </a:t>
            </a:r>
          </a:p>
          <a:p>
            <a:r>
              <a:rPr lang="en-US" sz="1200" b="0" i="0" kern="1200" dirty="0">
                <a:solidFill>
                  <a:schemeClr val="tx1"/>
                </a:solidFill>
                <a:effectLst/>
                <a:latin typeface="+mn-lt"/>
                <a:ea typeface="+mn-ea"/>
                <a:cs typeface="+mn-cs"/>
              </a:rPr>
              <a:t>I believe it is due to the SIBOR (Singapore interbank offered rate). Most banks in sg offer SIBOR-based home loan packages. </a:t>
            </a:r>
          </a:p>
          <a:p>
            <a:r>
              <a:rPr lang="en-US" dirty="0"/>
              <a:t>Beginning in around 2009, the SIBOR hit historic lows. This made home loans very cheap, which was obviously good news for homebuyers. The SIBOR trend was stable for so many years that many homebuyers didn't think twice about signing up for floating rate home loan packages.</a:t>
            </a:r>
          </a:p>
          <a:p>
            <a:r>
              <a:rPr lang="en-US" dirty="0"/>
              <a:t>The </a:t>
            </a:r>
            <a:r>
              <a:rPr lang="en-US" dirty="0">
                <a:hlinkClick r:id="rId3"/>
              </a:rPr>
              <a:t>US Federal Reserve has raised interest rates</a:t>
            </a:r>
            <a:r>
              <a:rPr lang="en-US" dirty="0"/>
              <a:t> four times since late 2016, which caused the SIBOR and SOR to rise in tandem</a:t>
            </a:r>
            <a:endParaRPr lang="en-US" sz="1200" b="0" i="0" kern="1200" dirty="0">
              <a:solidFill>
                <a:schemeClr val="tx1"/>
              </a:solidFill>
              <a:effectLst/>
              <a:latin typeface="+mn-lt"/>
              <a:ea typeface="+mn-ea"/>
              <a:cs typeface="+mn-cs"/>
            </a:endParaRPr>
          </a:p>
          <a:p>
            <a:r>
              <a:rPr lang="en-US" dirty="0"/>
              <a:t>People will be switching to fixed rate home loans, can stop getting a heart attack </a:t>
            </a:r>
            <a:r>
              <a:rPr lang="en-US" dirty="0" err="1"/>
              <a:t>everytime</a:t>
            </a:r>
            <a:r>
              <a:rPr lang="en-US" dirty="0"/>
              <a:t> interest rates rise. Or will be refinancing to a shorter term loan. Adhering to the TDSR rules require that the sum of all your loan repayments (your home loan + any car loan, education loan, credit card debt, personal loan </a:t>
            </a:r>
            <a:r>
              <a:rPr lang="en-US" dirty="0" err="1"/>
              <a:t>etc</a:t>
            </a:r>
            <a:r>
              <a:rPr lang="en-US" dirty="0"/>
              <a:t>) do not exceed 60 per cent of your income.</a:t>
            </a:r>
            <a:br>
              <a:rPr lang="en-US" dirty="0"/>
            </a:br>
            <a:endParaRPr lang="en-SG" dirty="0"/>
          </a:p>
        </p:txBody>
      </p:sp>
      <p:sp>
        <p:nvSpPr>
          <p:cNvPr id="4" name="Slide Number Placeholder 3"/>
          <p:cNvSpPr>
            <a:spLocks noGrp="1"/>
          </p:cNvSpPr>
          <p:nvPr>
            <p:ph type="sldNum" sz="quarter" idx="10"/>
          </p:nvPr>
        </p:nvSpPr>
        <p:spPr/>
        <p:txBody>
          <a:bodyPr/>
          <a:lstStyle/>
          <a:p>
            <a:fld id="{BF10CC6F-A714-4752-85BC-DD33BC4F166B}" type="slidenum">
              <a:rPr lang="en-SG" smtClean="0"/>
              <a:t>31</a:t>
            </a:fld>
            <a:endParaRPr lang="en-SG"/>
          </a:p>
        </p:txBody>
      </p:sp>
    </p:spTree>
    <p:extLst>
      <p:ext uri="{BB962C8B-B14F-4D97-AF65-F5344CB8AC3E}">
        <p14:creationId xmlns:p14="http://schemas.microsoft.com/office/powerpoint/2010/main" val="467085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least nine other Pinnacle@ </a:t>
            </a:r>
            <a:r>
              <a:rPr lang="en-US" dirty="0" err="1"/>
              <a:t>Duxton</a:t>
            </a:r>
            <a:r>
              <a:rPr lang="en-US" dirty="0"/>
              <a:t> flats have been resold since this became possible last December, when owners began to meet the five-year minimum occupation period.</a:t>
            </a:r>
            <a:endParaRPr lang="en-SG" dirty="0"/>
          </a:p>
        </p:txBody>
      </p:sp>
      <p:sp>
        <p:nvSpPr>
          <p:cNvPr id="4" name="Slide Number Placeholder 3"/>
          <p:cNvSpPr>
            <a:spLocks noGrp="1"/>
          </p:cNvSpPr>
          <p:nvPr>
            <p:ph type="sldNum" sz="quarter" idx="10"/>
          </p:nvPr>
        </p:nvSpPr>
        <p:spPr/>
        <p:txBody>
          <a:bodyPr/>
          <a:lstStyle/>
          <a:p>
            <a:fld id="{BF10CC6F-A714-4752-85BC-DD33BC4F166B}" type="slidenum">
              <a:rPr lang="en-SG" smtClean="0"/>
              <a:t>6</a:t>
            </a:fld>
            <a:endParaRPr lang="en-SG"/>
          </a:p>
        </p:txBody>
      </p:sp>
    </p:spTree>
    <p:extLst>
      <p:ext uri="{BB962C8B-B14F-4D97-AF65-F5344CB8AC3E}">
        <p14:creationId xmlns:p14="http://schemas.microsoft.com/office/powerpoint/2010/main" val="311700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least nine other Pinnacle@ </a:t>
            </a:r>
            <a:r>
              <a:rPr lang="en-US" dirty="0" err="1"/>
              <a:t>Duxton</a:t>
            </a:r>
            <a:r>
              <a:rPr lang="en-US" dirty="0"/>
              <a:t> flats have been resold since this became possible last December, when owners began to meet the five-year minimum occupation period.</a:t>
            </a:r>
            <a:endParaRPr lang="en-SG" dirty="0"/>
          </a:p>
        </p:txBody>
      </p:sp>
      <p:sp>
        <p:nvSpPr>
          <p:cNvPr id="4" name="Slide Number Placeholder 3"/>
          <p:cNvSpPr>
            <a:spLocks noGrp="1"/>
          </p:cNvSpPr>
          <p:nvPr>
            <p:ph type="sldNum" sz="quarter" idx="10"/>
          </p:nvPr>
        </p:nvSpPr>
        <p:spPr/>
        <p:txBody>
          <a:bodyPr/>
          <a:lstStyle/>
          <a:p>
            <a:fld id="{BF10CC6F-A714-4752-85BC-DD33BC4F166B}" type="slidenum">
              <a:rPr lang="en-SG" smtClean="0"/>
              <a:t>7</a:t>
            </a:fld>
            <a:endParaRPr lang="en-SG"/>
          </a:p>
        </p:txBody>
      </p:sp>
    </p:spTree>
    <p:extLst>
      <p:ext uri="{BB962C8B-B14F-4D97-AF65-F5344CB8AC3E}">
        <p14:creationId xmlns:p14="http://schemas.microsoft.com/office/powerpoint/2010/main" val="1125198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More accurate metric to use is the resale price index. </a:t>
            </a:r>
          </a:p>
          <a:p>
            <a:r>
              <a:rPr lang="en-SG" dirty="0"/>
              <a:t>Look at year 2009 onwards, </a:t>
            </a:r>
            <a:r>
              <a:rPr lang="en-SG" dirty="0" err="1"/>
              <a:t>hdb</a:t>
            </a:r>
            <a:r>
              <a:rPr lang="en-SG" dirty="0"/>
              <a:t> website shows a similar looking graph with resale price index as the y axis.</a:t>
            </a:r>
          </a:p>
          <a:p>
            <a:r>
              <a:rPr lang="en-US" sz="1200" b="0" i="0" kern="1200" dirty="0">
                <a:solidFill>
                  <a:schemeClr val="tx1"/>
                </a:solidFill>
                <a:effectLst/>
                <a:latin typeface="+mn-lt"/>
                <a:ea typeface="+mn-ea"/>
                <a:cs typeface="+mn-cs"/>
              </a:rPr>
              <a:t>the HDB resale price index increased by nearly 50% from early 2009-June 2013, before flatting out and then falling by 10.4% from an index value of 149.4 in June-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2013 to 133.9 in March-2017.</a:t>
            </a:r>
            <a:r>
              <a:rPr lang="en-US" dirty="0"/>
              <a:t> </a:t>
            </a:r>
            <a:br>
              <a:rPr lang="en-US" dirty="0"/>
            </a:br>
            <a:r>
              <a:rPr lang="en-SG" sz="1200" b="0" i="0" kern="1200" dirty="0">
                <a:solidFill>
                  <a:schemeClr val="tx1"/>
                </a:solidFill>
                <a:effectLst/>
                <a:latin typeface="+mn-lt"/>
                <a:ea typeface="+mn-ea"/>
                <a:cs typeface="+mn-cs"/>
              </a:rPr>
              <a:t>HDB </a:t>
            </a:r>
            <a:r>
              <a:rPr lang="en-SG" sz="1200" b="0" i="0" kern="1200" dirty="0" err="1">
                <a:solidFill>
                  <a:schemeClr val="tx1"/>
                </a:solidFill>
                <a:effectLst/>
                <a:latin typeface="+mn-lt"/>
                <a:ea typeface="+mn-ea"/>
                <a:cs typeface="+mn-cs"/>
              </a:rPr>
              <a:t>InfoWEB</a:t>
            </a:r>
            <a:r>
              <a:rPr lang="en-SG" dirty="0"/>
              <a:t> </a:t>
            </a:r>
            <a:br>
              <a:rPr lang="en-SG" dirty="0"/>
            </a:br>
            <a:endParaRPr lang="en-SG" dirty="0"/>
          </a:p>
        </p:txBody>
      </p:sp>
      <p:sp>
        <p:nvSpPr>
          <p:cNvPr id="4" name="Slide Number Placeholder 3"/>
          <p:cNvSpPr>
            <a:spLocks noGrp="1"/>
          </p:cNvSpPr>
          <p:nvPr>
            <p:ph type="sldNum" sz="quarter" idx="10"/>
          </p:nvPr>
        </p:nvSpPr>
        <p:spPr/>
        <p:txBody>
          <a:bodyPr/>
          <a:lstStyle/>
          <a:p>
            <a:fld id="{BF10CC6F-A714-4752-85BC-DD33BC4F166B}" type="slidenum">
              <a:rPr lang="en-SG" smtClean="0"/>
              <a:t>8</a:t>
            </a:fld>
            <a:endParaRPr lang="en-SG"/>
          </a:p>
        </p:txBody>
      </p:sp>
    </p:spTree>
    <p:extLst>
      <p:ext uri="{BB962C8B-B14F-4D97-AF65-F5344CB8AC3E}">
        <p14:creationId xmlns:p14="http://schemas.microsoft.com/office/powerpoint/2010/main" val="95117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Introduced in </a:t>
            </a:r>
            <a:r>
              <a:rPr lang="en-US" b="1" dirty="0"/>
              <a:t>2013’s cooling measures</a:t>
            </a:r>
            <a:r>
              <a:rPr lang="en-US" dirty="0"/>
              <a:t> exercise, the </a:t>
            </a:r>
            <a:r>
              <a:rPr lang="en-US" b="1" dirty="0">
                <a:effectLst/>
              </a:rPr>
              <a:t>TDSR</a:t>
            </a:r>
            <a:r>
              <a:rPr lang="en-US" b="0" dirty="0">
                <a:effectLst/>
              </a:rPr>
              <a:t> is meant to limit the amount of debt you can be in, as a ratio of your income. So if you’re making $1,000 a month, you should only be spending $600 on repaying debts. There is no change to TDSR with the 2018 cooling measures.</a:t>
            </a:r>
          </a:p>
          <a:p>
            <a:endParaRPr lang="en-US" b="0" dirty="0">
              <a:effectLst/>
            </a:endParaRPr>
          </a:p>
          <a:p>
            <a:r>
              <a:rPr lang="en-US" sz="1200" b="0" i="0" kern="1200" dirty="0">
                <a:solidFill>
                  <a:schemeClr val="tx1"/>
                </a:solidFill>
                <a:effectLst/>
                <a:latin typeface="+mn-lt"/>
                <a:ea typeface="+mn-ea"/>
                <a:cs typeface="+mn-cs"/>
              </a:rPr>
              <a:t>Formal statistical evaluation of the impacts of Singapore’s individual moves to cool the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housing market is challenging for many reasons.</a:t>
            </a:r>
            <a:r>
              <a:rPr lang="en-US" dirty="0"/>
              <a:t> t</a:t>
            </a:r>
            <a:r>
              <a:rPr lang="en-US" sz="1200" b="0" i="0" kern="1200" dirty="0">
                <a:solidFill>
                  <a:schemeClr val="tx1"/>
                </a:solidFill>
                <a:effectLst/>
                <a:latin typeface="+mn-lt"/>
                <a:ea typeface="+mn-ea"/>
                <a:cs typeface="+mn-cs"/>
              </a:rPr>
              <a:t>he regulations usually were implemented as a policy package over a</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fairly narrow time frame, often within six months of one another.</a:t>
            </a:r>
            <a:r>
              <a:rPr lang="en-US" dirty="0"/>
              <a:t> </a:t>
            </a:r>
            <a:r>
              <a:rPr lang="en-US" sz="1200" b="0" i="0" kern="1200" dirty="0">
                <a:solidFill>
                  <a:schemeClr val="tx1"/>
                </a:solidFill>
                <a:effectLst/>
                <a:latin typeface="+mn-lt"/>
                <a:ea typeface="+mn-ea"/>
                <a:cs typeface="+mn-cs"/>
              </a:rPr>
              <a:t>disentangling the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treatment effects of each measure is nearly impossible.</a:t>
            </a:r>
            <a:r>
              <a:rPr lang="en-US" dirty="0"/>
              <a:t> </a:t>
            </a:r>
            <a:r>
              <a:rPr lang="en-US" sz="1200" b="0" i="0" kern="1200" dirty="0">
                <a:solidFill>
                  <a:schemeClr val="tx1"/>
                </a:solidFill>
                <a:effectLst/>
                <a:latin typeface="+mn-lt"/>
                <a:ea typeface="+mn-ea"/>
                <a:cs typeface="+mn-cs"/>
              </a:rPr>
              <a:t>difficulty of inferring the causal effects of property market policies.</a:t>
            </a:r>
            <a:r>
              <a:rPr lang="en-US" dirty="0"/>
              <a:t> </a:t>
            </a:r>
            <a:br>
              <a:rPr lang="en-US" dirty="0"/>
            </a:br>
            <a:br>
              <a:rPr lang="en-US" dirty="0"/>
            </a:br>
            <a:br>
              <a:rPr lang="en-US" dirty="0"/>
            </a:br>
            <a:br>
              <a:rPr lang="en-US" dirty="0"/>
            </a:br>
            <a:endParaRPr lang="en-SG" dirty="0"/>
          </a:p>
        </p:txBody>
      </p:sp>
      <p:sp>
        <p:nvSpPr>
          <p:cNvPr id="4" name="Slide Number Placeholder 3"/>
          <p:cNvSpPr>
            <a:spLocks noGrp="1"/>
          </p:cNvSpPr>
          <p:nvPr>
            <p:ph type="sldNum" sz="quarter" idx="10"/>
          </p:nvPr>
        </p:nvSpPr>
        <p:spPr/>
        <p:txBody>
          <a:bodyPr/>
          <a:lstStyle/>
          <a:p>
            <a:fld id="{BF10CC6F-A714-4752-85BC-DD33BC4F166B}" type="slidenum">
              <a:rPr lang="en-SG" smtClean="0"/>
              <a:t>10</a:t>
            </a:fld>
            <a:endParaRPr lang="en-SG"/>
          </a:p>
        </p:txBody>
      </p:sp>
    </p:spTree>
    <p:extLst>
      <p:ext uri="{BB962C8B-B14F-4D97-AF65-F5344CB8AC3E}">
        <p14:creationId xmlns:p14="http://schemas.microsoft.com/office/powerpoint/2010/main" val="2617275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first intervention occurred on September 14, 2009, with the removal of then extant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policies to boost the housing market. This was followed by nine other measures that were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imposed between February 20, 2010, and December 9, 2013.</a:t>
            </a:r>
            <a:r>
              <a:rPr lang="en-US" dirty="0"/>
              <a:t> </a:t>
            </a:r>
            <a:br>
              <a:rPr lang="en-US" dirty="0"/>
            </a:br>
            <a:endParaRPr lang="en-SG" dirty="0"/>
          </a:p>
        </p:txBody>
      </p:sp>
      <p:sp>
        <p:nvSpPr>
          <p:cNvPr id="4" name="Slide Number Placeholder 3"/>
          <p:cNvSpPr>
            <a:spLocks noGrp="1"/>
          </p:cNvSpPr>
          <p:nvPr>
            <p:ph type="sldNum" sz="quarter" idx="10"/>
          </p:nvPr>
        </p:nvSpPr>
        <p:spPr/>
        <p:txBody>
          <a:bodyPr/>
          <a:lstStyle/>
          <a:p>
            <a:fld id="{BF10CC6F-A714-4752-85BC-DD33BC4F166B}" type="slidenum">
              <a:rPr lang="en-SG" smtClean="0"/>
              <a:t>11</a:t>
            </a:fld>
            <a:endParaRPr lang="en-SG"/>
          </a:p>
        </p:txBody>
      </p:sp>
    </p:spTree>
    <p:extLst>
      <p:ext uri="{BB962C8B-B14F-4D97-AF65-F5344CB8AC3E}">
        <p14:creationId xmlns:p14="http://schemas.microsoft.com/office/powerpoint/2010/main" val="3880659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In 2018, more cooling measures introduced- ABSD went up from 7 to 12% for 2</a:t>
            </a:r>
            <a:r>
              <a:rPr lang="en-SG" baseline="30000" dirty="0"/>
              <a:t>nd</a:t>
            </a:r>
            <a:r>
              <a:rPr lang="en-SG" dirty="0"/>
              <a:t> home buyers, 10 to 15 for 3rd, LTV limits went down.</a:t>
            </a:r>
          </a:p>
          <a:p>
            <a:r>
              <a:rPr lang="en-SG" dirty="0"/>
              <a:t>IOW, home buyers have to pay more taxes, and cannot borrow as much, so </a:t>
            </a:r>
            <a:r>
              <a:rPr lang="en-SG" dirty="0" err="1"/>
              <a:t>downpayment</a:t>
            </a:r>
            <a:r>
              <a:rPr lang="en-SG" dirty="0"/>
              <a:t> got bigger.</a:t>
            </a:r>
          </a:p>
          <a:p>
            <a:r>
              <a:rPr lang="en-SG" dirty="0"/>
              <a:t>Likely due to the </a:t>
            </a:r>
            <a:r>
              <a:rPr lang="en-SG" dirty="0" err="1"/>
              <a:t>enbloc</a:t>
            </a:r>
            <a:r>
              <a:rPr lang="en-SG" dirty="0"/>
              <a:t> frenzy over the past year.</a:t>
            </a:r>
          </a:p>
          <a:p>
            <a:r>
              <a:rPr lang="en-SG" dirty="0"/>
              <a:t>Know cooling measures are meant to control private property price inflation, I think in our case, for resale </a:t>
            </a:r>
            <a:r>
              <a:rPr lang="en-SG" dirty="0" err="1"/>
              <a:t>hdb</a:t>
            </a:r>
            <a:r>
              <a:rPr lang="en-SG" dirty="0"/>
              <a:t> flats, the prices may rise because private properties are less affordable now, many homebuyers would be driven to the </a:t>
            </a:r>
            <a:r>
              <a:rPr lang="en-SG" dirty="0" err="1"/>
              <a:t>hdb</a:t>
            </a:r>
            <a:r>
              <a:rPr lang="en-SG" dirty="0"/>
              <a:t> resale market. </a:t>
            </a:r>
          </a:p>
          <a:p>
            <a:endParaRPr lang="en-SG" dirty="0"/>
          </a:p>
          <a:p>
            <a:r>
              <a:rPr lang="en-US" dirty="0"/>
              <a:t>Total Debt Servicing Ratio (TDSR) ensure that  people borrow, and banks lend, responsibly. limits the amount borrowers can spend on debt repayments to 60 percent of their gross monthly income. </a:t>
            </a:r>
            <a:endParaRPr lang="en-SG" dirty="0"/>
          </a:p>
        </p:txBody>
      </p:sp>
      <p:sp>
        <p:nvSpPr>
          <p:cNvPr id="4" name="Slide Number Placeholder 3"/>
          <p:cNvSpPr>
            <a:spLocks noGrp="1"/>
          </p:cNvSpPr>
          <p:nvPr>
            <p:ph type="sldNum" sz="quarter" idx="10"/>
          </p:nvPr>
        </p:nvSpPr>
        <p:spPr/>
        <p:txBody>
          <a:bodyPr/>
          <a:lstStyle/>
          <a:p>
            <a:fld id="{BF10CC6F-A714-4752-85BC-DD33BC4F166B}" type="slidenum">
              <a:rPr lang="en-SG" smtClean="0"/>
              <a:t>12</a:t>
            </a:fld>
            <a:endParaRPr lang="en-SG"/>
          </a:p>
        </p:txBody>
      </p:sp>
    </p:spTree>
    <p:extLst>
      <p:ext uri="{BB962C8B-B14F-4D97-AF65-F5344CB8AC3E}">
        <p14:creationId xmlns:p14="http://schemas.microsoft.com/office/powerpoint/2010/main" val="3637850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BF10CC6F-A714-4752-85BC-DD33BC4F166B}" type="slidenum">
              <a:rPr lang="en-SG" smtClean="0"/>
              <a:t>17</a:t>
            </a:fld>
            <a:endParaRPr lang="en-SG"/>
          </a:p>
        </p:txBody>
      </p:sp>
    </p:spTree>
    <p:extLst>
      <p:ext uri="{BB962C8B-B14F-4D97-AF65-F5344CB8AC3E}">
        <p14:creationId xmlns:p14="http://schemas.microsoft.com/office/powerpoint/2010/main" val="3478289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linear regression needs the relationship between the independent and dependent variables to be linear, requires all variables to be multivariate normal, little or no multicollinearity in the data, homoscedasticity in which the error term is the same across all values of the independent variables.</a:t>
            </a:r>
            <a:endParaRPr lang="en-US" dirty="0">
              <a:effectLst/>
            </a:endParaRPr>
          </a:p>
          <a:p>
            <a:endParaRPr lang="en-SG" dirty="0"/>
          </a:p>
        </p:txBody>
      </p:sp>
      <p:sp>
        <p:nvSpPr>
          <p:cNvPr id="4" name="Slide Number Placeholder 3"/>
          <p:cNvSpPr>
            <a:spLocks noGrp="1"/>
          </p:cNvSpPr>
          <p:nvPr>
            <p:ph type="sldNum" sz="quarter" idx="10"/>
          </p:nvPr>
        </p:nvSpPr>
        <p:spPr/>
        <p:txBody>
          <a:bodyPr/>
          <a:lstStyle/>
          <a:p>
            <a:fld id="{BF10CC6F-A714-4752-85BC-DD33BC4F166B}" type="slidenum">
              <a:rPr lang="en-SG" smtClean="0"/>
              <a:t>19</a:t>
            </a:fld>
            <a:endParaRPr lang="en-SG"/>
          </a:p>
        </p:txBody>
      </p:sp>
    </p:spTree>
    <p:extLst>
      <p:ext uri="{BB962C8B-B14F-4D97-AF65-F5344CB8AC3E}">
        <p14:creationId xmlns:p14="http://schemas.microsoft.com/office/powerpoint/2010/main" val="1305763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66DD3-1785-4331-81AB-230170A23F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7ECE73CB-0656-44DF-8B33-0F3A2732BB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15369122-373E-4E4B-9E1B-376575E65A49}"/>
              </a:ext>
            </a:extLst>
          </p:cNvPr>
          <p:cNvSpPr>
            <a:spLocks noGrp="1"/>
          </p:cNvSpPr>
          <p:nvPr>
            <p:ph type="dt" sz="half" idx="10"/>
          </p:nvPr>
        </p:nvSpPr>
        <p:spPr/>
        <p:txBody>
          <a:bodyPr/>
          <a:lstStyle/>
          <a:p>
            <a:fld id="{1E92C3F6-F22E-4A6A-9B96-DAC96878526D}" type="datetimeFigureOut">
              <a:rPr lang="en-SG" smtClean="0"/>
              <a:t>7/9/2018</a:t>
            </a:fld>
            <a:endParaRPr lang="en-SG"/>
          </a:p>
        </p:txBody>
      </p:sp>
      <p:sp>
        <p:nvSpPr>
          <p:cNvPr id="5" name="Footer Placeholder 4">
            <a:extLst>
              <a:ext uri="{FF2B5EF4-FFF2-40B4-BE49-F238E27FC236}">
                <a16:creationId xmlns:a16="http://schemas.microsoft.com/office/drawing/2014/main" id="{3CDF87D2-796B-4903-9AF9-606E351F0AC9}"/>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72D69C1A-BFA2-4342-AF41-9EC6179DC553}"/>
              </a:ext>
            </a:extLst>
          </p:cNvPr>
          <p:cNvSpPr>
            <a:spLocks noGrp="1"/>
          </p:cNvSpPr>
          <p:nvPr>
            <p:ph type="sldNum" sz="quarter" idx="12"/>
          </p:nvPr>
        </p:nvSpPr>
        <p:spPr/>
        <p:txBody>
          <a:bodyPr/>
          <a:lstStyle/>
          <a:p>
            <a:fld id="{014793A1-E00C-4AF0-8296-F6BF0D8C351C}" type="slidenum">
              <a:rPr lang="en-SG" smtClean="0"/>
              <a:t>‹#›</a:t>
            </a:fld>
            <a:endParaRPr lang="en-SG"/>
          </a:p>
        </p:txBody>
      </p:sp>
    </p:spTree>
    <p:extLst>
      <p:ext uri="{BB962C8B-B14F-4D97-AF65-F5344CB8AC3E}">
        <p14:creationId xmlns:p14="http://schemas.microsoft.com/office/powerpoint/2010/main" val="2572003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A3C55-5F9F-4301-92AB-BA627D94991A}"/>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F4089191-4D77-4EF9-9103-75CBFCC8A1E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678178C3-BDC8-4E2C-8090-86CB8C37ADF9}"/>
              </a:ext>
            </a:extLst>
          </p:cNvPr>
          <p:cNvSpPr>
            <a:spLocks noGrp="1"/>
          </p:cNvSpPr>
          <p:nvPr>
            <p:ph type="dt" sz="half" idx="10"/>
          </p:nvPr>
        </p:nvSpPr>
        <p:spPr/>
        <p:txBody>
          <a:bodyPr/>
          <a:lstStyle/>
          <a:p>
            <a:fld id="{1E92C3F6-F22E-4A6A-9B96-DAC96878526D}" type="datetimeFigureOut">
              <a:rPr lang="en-SG" smtClean="0"/>
              <a:t>7/9/2018</a:t>
            </a:fld>
            <a:endParaRPr lang="en-SG"/>
          </a:p>
        </p:txBody>
      </p:sp>
      <p:sp>
        <p:nvSpPr>
          <p:cNvPr id="5" name="Footer Placeholder 4">
            <a:extLst>
              <a:ext uri="{FF2B5EF4-FFF2-40B4-BE49-F238E27FC236}">
                <a16:creationId xmlns:a16="http://schemas.microsoft.com/office/drawing/2014/main" id="{00AF298B-C13D-4A49-8636-605039752A0F}"/>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CF21741C-81D4-48D9-BF89-35CC6A1795F6}"/>
              </a:ext>
            </a:extLst>
          </p:cNvPr>
          <p:cNvSpPr>
            <a:spLocks noGrp="1"/>
          </p:cNvSpPr>
          <p:nvPr>
            <p:ph type="sldNum" sz="quarter" idx="12"/>
          </p:nvPr>
        </p:nvSpPr>
        <p:spPr/>
        <p:txBody>
          <a:bodyPr/>
          <a:lstStyle/>
          <a:p>
            <a:fld id="{014793A1-E00C-4AF0-8296-F6BF0D8C351C}" type="slidenum">
              <a:rPr lang="en-SG" smtClean="0"/>
              <a:t>‹#›</a:t>
            </a:fld>
            <a:endParaRPr lang="en-SG"/>
          </a:p>
        </p:txBody>
      </p:sp>
    </p:spTree>
    <p:extLst>
      <p:ext uri="{BB962C8B-B14F-4D97-AF65-F5344CB8AC3E}">
        <p14:creationId xmlns:p14="http://schemas.microsoft.com/office/powerpoint/2010/main" val="30761899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974C56-CA2D-4275-847D-41E42E9E5A0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4B2706AD-FC52-4716-9C3C-F3E1B6B68EF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5B01E0B9-620D-48F4-A25D-4B4E34E29E7D}"/>
              </a:ext>
            </a:extLst>
          </p:cNvPr>
          <p:cNvSpPr>
            <a:spLocks noGrp="1"/>
          </p:cNvSpPr>
          <p:nvPr>
            <p:ph type="dt" sz="half" idx="10"/>
          </p:nvPr>
        </p:nvSpPr>
        <p:spPr/>
        <p:txBody>
          <a:bodyPr/>
          <a:lstStyle/>
          <a:p>
            <a:fld id="{1E92C3F6-F22E-4A6A-9B96-DAC96878526D}" type="datetimeFigureOut">
              <a:rPr lang="en-SG" smtClean="0"/>
              <a:t>7/9/2018</a:t>
            </a:fld>
            <a:endParaRPr lang="en-SG"/>
          </a:p>
        </p:txBody>
      </p:sp>
      <p:sp>
        <p:nvSpPr>
          <p:cNvPr id="5" name="Footer Placeholder 4">
            <a:extLst>
              <a:ext uri="{FF2B5EF4-FFF2-40B4-BE49-F238E27FC236}">
                <a16:creationId xmlns:a16="http://schemas.microsoft.com/office/drawing/2014/main" id="{E5D4274F-54F4-4EB9-BDEC-66775C861A2A}"/>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1D6D1E7F-EEBB-4938-BED9-D513A3E5081E}"/>
              </a:ext>
            </a:extLst>
          </p:cNvPr>
          <p:cNvSpPr>
            <a:spLocks noGrp="1"/>
          </p:cNvSpPr>
          <p:nvPr>
            <p:ph type="sldNum" sz="quarter" idx="12"/>
          </p:nvPr>
        </p:nvSpPr>
        <p:spPr/>
        <p:txBody>
          <a:bodyPr/>
          <a:lstStyle/>
          <a:p>
            <a:fld id="{014793A1-E00C-4AF0-8296-F6BF0D8C351C}" type="slidenum">
              <a:rPr lang="en-SG" smtClean="0"/>
              <a:t>‹#›</a:t>
            </a:fld>
            <a:endParaRPr lang="en-SG"/>
          </a:p>
        </p:txBody>
      </p:sp>
    </p:spTree>
    <p:extLst>
      <p:ext uri="{BB962C8B-B14F-4D97-AF65-F5344CB8AC3E}">
        <p14:creationId xmlns:p14="http://schemas.microsoft.com/office/powerpoint/2010/main" val="2496474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02A1D-6287-427E-B505-241E4CC27CB0}"/>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C8F8FAEC-E367-4647-BE46-18FD6DEC13D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528C3197-87B6-419C-B7C0-5EFBD963AFE1}"/>
              </a:ext>
            </a:extLst>
          </p:cNvPr>
          <p:cNvSpPr>
            <a:spLocks noGrp="1"/>
          </p:cNvSpPr>
          <p:nvPr>
            <p:ph type="dt" sz="half" idx="10"/>
          </p:nvPr>
        </p:nvSpPr>
        <p:spPr/>
        <p:txBody>
          <a:bodyPr/>
          <a:lstStyle/>
          <a:p>
            <a:fld id="{1E92C3F6-F22E-4A6A-9B96-DAC96878526D}" type="datetimeFigureOut">
              <a:rPr lang="en-SG" smtClean="0"/>
              <a:t>7/9/2018</a:t>
            </a:fld>
            <a:endParaRPr lang="en-SG"/>
          </a:p>
        </p:txBody>
      </p:sp>
      <p:sp>
        <p:nvSpPr>
          <p:cNvPr id="5" name="Footer Placeholder 4">
            <a:extLst>
              <a:ext uri="{FF2B5EF4-FFF2-40B4-BE49-F238E27FC236}">
                <a16:creationId xmlns:a16="http://schemas.microsoft.com/office/drawing/2014/main" id="{CA043D88-C250-4F34-A86A-AEC2E83CD886}"/>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EF7C7843-D4FF-465D-95CE-C61D72E1EA39}"/>
              </a:ext>
            </a:extLst>
          </p:cNvPr>
          <p:cNvSpPr>
            <a:spLocks noGrp="1"/>
          </p:cNvSpPr>
          <p:nvPr>
            <p:ph type="sldNum" sz="quarter" idx="12"/>
          </p:nvPr>
        </p:nvSpPr>
        <p:spPr/>
        <p:txBody>
          <a:bodyPr/>
          <a:lstStyle/>
          <a:p>
            <a:fld id="{014793A1-E00C-4AF0-8296-F6BF0D8C351C}" type="slidenum">
              <a:rPr lang="en-SG" smtClean="0"/>
              <a:t>‹#›</a:t>
            </a:fld>
            <a:endParaRPr lang="en-SG"/>
          </a:p>
        </p:txBody>
      </p:sp>
    </p:spTree>
    <p:extLst>
      <p:ext uri="{BB962C8B-B14F-4D97-AF65-F5344CB8AC3E}">
        <p14:creationId xmlns:p14="http://schemas.microsoft.com/office/powerpoint/2010/main" val="2325989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11346-EE08-4A6E-B39D-BD0845D919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65FC3DB5-D681-4713-BBC3-41F6F9C61C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F3EAFDA-B391-4B81-B112-6D91785E92D1}"/>
              </a:ext>
            </a:extLst>
          </p:cNvPr>
          <p:cNvSpPr>
            <a:spLocks noGrp="1"/>
          </p:cNvSpPr>
          <p:nvPr>
            <p:ph type="dt" sz="half" idx="10"/>
          </p:nvPr>
        </p:nvSpPr>
        <p:spPr/>
        <p:txBody>
          <a:bodyPr/>
          <a:lstStyle/>
          <a:p>
            <a:fld id="{1E92C3F6-F22E-4A6A-9B96-DAC96878526D}" type="datetimeFigureOut">
              <a:rPr lang="en-SG" smtClean="0"/>
              <a:t>7/9/2018</a:t>
            </a:fld>
            <a:endParaRPr lang="en-SG"/>
          </a:p>
        </p:txBody>
      </p:sp>
      <p:sp>
        <p:nvSpPr>
          <p:cNvPr id="5" name="Footer Placeholder 4">
            <a:extLst>
              <a:ext uri="{FF2B5EF4-FFF2-40B4-BE49-F238E27FC236}">
                <a16:creationId xmlns:a16="http://schemas.microsoft.com/office/drawing/2014/main" id="{444EA2DC-67EC-45EE-B1C1-A88B2154C266}"/>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5B1683F-D4B4-44ED-881C-7D474FB5A70C}"/>
              </a:ext>
            </a:extLst>
          </p:cNvPr>
          <p:cNvSpPr>
            <a:spLocks noGrp="1"/>
          </p:cNvSpPr>
          <p:nvPr>
            <p:ph type="sldNum" sz="quarter" idx="12"/>
          </p:nvPr>
        </p:nvSpPr>
        <p:spPr/>
        <p:txBody>
          <a:bodyPr/>
          <a:lstStyle/>
          <a:p>
            <a:fld id="{014793A1-E00C-4AF0-8296-F6BF0D8C351C}" type="slidenum">
              <a:rPr lang="en-SG" smtClean="0"/>
              <a:t>‹#›</a:t>
            </a:fld>
            <a:endParaRPr lang="en-SG"/>
          </a:p>
        </p:txBody>
      </p:sp>
    </p:spTree>
    <p:extLst>
      <p:ext uri="{BB962C8B-B14F-4D97-AF65-F5344CB8AC3E}">
        <p14:creationId xmlns:p14="http://schemas.microsoft.com/office/powerpoint/2010/main" val="3528080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58ABF-21B3-4C7D-ADA2-8CCD49708281}"/>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B219371C-BAFA-4A82-AA73-764FB8306F0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CDC81F76-5358-487D-AD30-335268D34F1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CB13E57E-D847-4EB1-8225-3903D7B234A5}"/>
              </a:ext>
            </a:extLst>
          </p:cNvPr>
          <p:cNvSpPr>
            <a:spLocks noGrp="1"/>
          </p:cNvSpPr>
          <p:nvPr>
            <p:ph type="dt" sz="half" idx="10"/>
          </p:nvPr>
        </p:nvSpPr>
        <p:spPr/>
        <p:txBody>
          <a:bodyPr/>
          <a:lstStyle/>
          <a:p>
            <a:fld id="{1E92C3F6-F22E-4A6A-9B96-DAC96878526D}" type="datetimeFigureOut">
              <a:rPr lang="en-SG" smtClean="0"/>
              <a:t>7/9/2018</a:t>
            </a:fld>
            <a:endParaRPr lang="en-SG"/>
          </a:p>
        </p:txBody>
      </p:sp>
      <p:sp>
        <p:nvSpPr>
          <p:cNvPr id="6" name="Footer Placeholder 5">
            <a:extLst>
              <a:ext uri="{FF2B5EF4-FFF2-40B4-BE49-F238E27FC236}">
                <a16:creationId xmlns:a16="http://schemas.microsoft.com/office/drawing/2014/main" id="{F0E2D4A3-E41F-41CA-854D-FE753C459BAB}"/>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4A189D41-957F-4EB4-ABD6-4B836300D210}"/>
              </a:ext>
            </a:extLst>
          </p:cNvPr>
          <p:cNvSpPr>
            <a:spLocks noGrp="1"/>
          </p:cNvSpPr>
          <p:nvPr>
            <p:ph type="sldNum" sz="quarter" idx="12"/>
          </p:nvPr>
        </p:nvSpPr>
        <p:spPr/>
        <p:txBody>
          <a:bodyPr/>
          <a:lstStyle/>
          <a:p>
            <a:fld id="{014793A1-E00C-4AF0-8296-F6BF0D8C351C}" type="slidenum">
              <a:rPr lang="en-SG" smtClean="0"/>
              <a:t>‹#›</a:t>
            </a:fld>
            <a:endParaRPr lang="en-SG"/>
          </a:p>
        </p:txBody>
      </p:sp>
    </p:spTree>
    <p:extLst>
      <p:ext uri="{BB962C8B-B14F-4D97-AF65-F5344CB8AC3E}">
        <p14:creationId xmlns:p14="http://schemas.microsoft.com/office/powerpoint/2010/main" val="2843867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41BA7-BAD4-47B7-8740-0BFD5774D1B8}"/>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8918D078-3F81-451A-92D5-BEE2979D4D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4CEEEF4-F644-44E0-B883-EC6962E6873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E872000B-4DCA-4DEF-8810-1A6070C12A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22CFE6E-8FB5-4273-B225-D705C276BEF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1FAF03D8-2F61-4682-981B-5EBB7C7922A7}"/>
              </a:ext>
            </a:extLst>
          </p:cNvPr>
          <p:cNvSpPr>
            <a:spLocks noGrp="1"/>
          </p:cNvSpPr>
          <p:nvPr>
            <p:ph type="dt" sz="half" idx="10"/>
          </p:nvPr>
        </p:nvSpPr>
        <p:spPr/>
        <p:txBody>
          <a:bodyPr/>
          <a:lstStyle/>
          <a:p>
            <a:fld id="{1E92C3F6-F22E-4A6A-9B96-DAC96878526D}" type="datetimeFigureOut">
              <a:rPr lang="en-SG" smtClean="0"/>
              <a:t>7/9/2018</a:t>
            </a:fld>
            <a:endParaRPr lang="en-SG"/>
          </a:p>
        </p:txBody>
      </p:sp>
      <p:sp>
        <p:nvSpPr>
          <p:cNvPr id="8" name="Footer Placeholder 7">
            <a:extLst>
              <a:ext uri="{FF2B5EF4-FFF2-40B4-BE49-F238E27FC236}">
                <a16:creationId xmlns:a16="http://schemas.microsoft.com/office/drawing/2014/main" id="{7CAD6404-A5D7-47E2-A71A-C6529A8CD467}"/>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AF78A36A-39A9-4575-A02E-FE053CEFD402}"/>
              </a:ext>
            </a:extLst>
          </p:cNvPr>
          <p:cNvSpPr>
            <a:spLocks noGrp="1"/>
          </p:cNvSpPr>
          <p:nvPr>
            <p:ph type="sldNum" sz="quarter" idx="12"/>
          </p:nvPr>
        </p:nvSpPr>
        <p:spPr/>
        <p:txBody>
          <a:bodyPr/>
          <a:lstStyle/>
          <a:p>
            <a:fld id="{014793A1-E00C-4AF0-8296-F6BF0D8C351C}" type="slidenum">
              <a:rPr lang="en-SG" smtClean="0"/>
              <a:t>‹#›</a:t>
            </a:fld>
            <a:endParaRPr lang="en-SG"/>
          </a:p>
        </p:txBody>
      </p:sp>
    </p:spTree>
    <p:extLst>
      <p:ext uri="{BB962C8B-B14F-4D97-AF65-F5344CB8AC3E}">
        <p14:creationId xmlns:p14="http://schemas.microsoft.com/office/powerpoint/2010/main" val="2466785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9A8E6-E24E-48AF-96D8-D7E46F1B8DDE}"/>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F8DAF757-DF19-440F-A9EB-AB9324269D33}"/>
              </a:ext>
            </a:extLst>
          </p:cNvPr>
          <p:cNvSpPr>
            <a:spLocks noGrp="1"/>
          </p:cNvSpPr>
          <p:nvPr>
            <p:ph type="dt" sz="half" idx="10"/>
          </p:nvPr>
        </p:nvSpPr>
        <p:spPr/>
        <p:txBody>
          <a:bodyPr/>
          <a:lstStyle/>
          <a:p>
            <a:fld id="{1E92C3F6-F22E-4A6A-9B96-DAC96878526D}" type="datetimeFigureOut">
              <a:rPr lang="en-SG" smtClean="0"/>
              <a:t>7/9/2018</a:t>
            </a:fld>
            <a:endParaRPr lang="en-SG"/>
          </a:p>
        </p:txBody>
      </p:sp>
      <p:sp>
        <p:nvSpPr>
          <p:cNvPr id="4" name="Footer Placeholder 3">
            <a:extLst>
              <a:ext uri="{FF2B5EF4-FFF2-40B4-BE49-F238E27FC236}">
                <a16:creationId xmlns:a16="http://schemas.microsoft.com/office/drawing/2014/main" id="{641379CA-0723-4078-8287-09759E3B6D8A}"/>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FBDADFE2-5DED-44BB-B67B-188D04BB06EB}"/>
              </a:ext>
            </a:extLst>
          </p:cNvPr>
          <p:cNvSpPr>
            <a:spLocks noGrp="1"/>
          </p:cNvSpPr>
          <p:nvPr>
            <p:ph type="sldNum" sz="quarter" idx="12"/>
          </p:nvPr>
        </p:nvSpPr>
        <p:spPr/>
        <p:txBody>
          <a:bodyPr/>
          <a:lstStyle/>
          <a:p>
            <a:fld id="{014793A1-E00C-4AF0-8296-F6BF0D8C351C}" type="slidenum">
              <a:rPr lang="en-SG" smtClean="0"/>
              <a:t>‹#›</a:t>
            </a:fld>
            <a:endParaRPr lang="en-SG"/>
          </a:p>
        </p:txBody>
      </p:sp>
    </p:spTree>
    <p:extLst>
      <p:ext uri="{BB962C8B-B14F-4D97-AF65-F5344CB8AC3E}">
        <p14:creationId xmlns:p14="http://schemas.microsoft.com/office/powerpoint/2010/main" val="2044074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C91799-ABDF-4C8C-9A92-C4AAC38D6D43}"/>
              </a:ext>
            </a:extLst>
          </p:cNvPr>
          <p:cNvSpPr>
            <a:spLocks noGrp="1"/>
          </p:cNvSpPr>
          <p:nvPr>
            <p:ph type="dt" sz="half" idx="10"/>
          </p:nvPr>
        </p:nvSpPr>
        <p:spPr/>
        <p:txBody>
          <a:bodyPr/>
          <a:lstStyle/>
          <a:p>
            <a:fld id="{1E92C3F6-F22E-4A6A-9B96-DAC96878526D}" type="datetimeFigureOut">
              <a:rPr lang="en-SG" smtClean="0"/>
              <a:t>7/9/2018</a:t>
            </a:fld>
            <a:endParaRPr lang="en-SG"/>
          </a:p>
        </p:txBody>
      </p:sp>
      <p:sp>
        <p:nvSpPr>
          <p:cNvPr id="3" name="Footer Placeholder 2">
            <a:extLst>
              <a:ext uri="{FF2B5EF4-FFF2-40B4-BE49-F238E27FC236}">
                <a16:creationId xmlns:a16="http://schemas.microsoft.com/office/drawing/2014/main" id="{192AF252-96B3-4CE4-A9CD-2024A6584FCA}"/>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2E446AEC-F7F7-48A0-848A-8580B076D0FF}"/>
              </a:ext>
            </a:extLst>
          </p:cNvPr>
          <p:cNvSpPr>
            <a:spLocks noGrp="1"/>
          </p:cNvSpPr>
          <p:nvPr>
            <p:ph type="sldNum" sz="quarter" idx="12"/>
          </p:nvPr>
        </p:nvSpPr>
        <p:spPr/>
        <p:txBody>
          <a:bodyPr/>
          <a:lstStyle/>
          <a:p>
            <a:fld id="{014793A1-E00C-4AF0-8296-F6BF0D8C351C}" type="slidenum">
              <a:rPr lang="en-SG" smtClean="0"/>
              <a:t>‹#›</a:t>
            </a:fld>
            <a:endParaRPr lang="en-SG"/>
          </a:p>
        </p:txBody>
      </p:sp>
    </p:spTree>
    <p:extLst>
      <p:ext uri="{BB962C8B-B14F-4D97-AF65-F5344CB8AC3E}">
        <p14:creationId xmlns:p14="http://schemas.microsoft.com/office/powerpoint/2010/main" val="838468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C526C-F078-468D-B142-BE682AB51E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95474D1E-5CEE-4AA6-B027-05551C3032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1EC7847C-7C38-420A-810F-156E37C386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2E2D132-0BC3-4807-85C2-61BDEB97B5DD}"/>
              </a:ext>
            </a:extLst>
          </p:cNvPr>
          <p:cNvSpPr>
            <a:spLocks noGrp="1"/>
          </p:cNvSpPr>
          <p:nvPr>
            <p:ph type="dt" sz="half" idx="10"/>
          </p:nvPr>
        </p:nvSpPr>
        <p:spPr/>
        <p:txBody>
          <a:bodyPr/>
          <a:lstStyle/>
          <a:p>
            <a:fld id="{1E92C3F6-F22E-4A6A-9B96-DAC96878526D}" type="datetimeFigureOut">
              <a:rPr lang="en-SG" smtClean="0"/>
              <a:t>7/9/2018</a:t>
            </a:fld>
            <a:endParaRPr lang="en-SG"/>
          </a:p>
        </p:txBody>
      </p:sp>
      <p:sp>
        <p:nvSpPr>
          <p:cNvPr id="6" name="Footer Placeholder 5">
            <a:extLst>
              <a:ext uri="{FF2B5EF4-FFF2-40B4-BE49-F238E27FC236}">
                <a16:creationId xmlns:a16="http://schemas.microsoft.com/office/drawing/2014/main" id="{C3082A54-7900-4198-9044-DEDA5D6CC910}"/>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09692138-E867-4762-B5F5-5E0042423A94}"/>
              </a:ext>
            </a:extLst>
          </p:cNvPr>
          <p:cNvSpPr>
            <a:spLocks noGrp="1"/>
          </p:cNvSpPr>
          <p:nvPr>
            <p:ph type="sldNum" sz="quarter" idx="12"/>
          </p:nvPr>
        </p:nvSpPr>
        <p:spPr/>
        <p:txBody>
          <a:bodyPr/>
          <a:lstStyle/>
          <a:p>
            <a:fld id="{014793A1-E00C-4AF0-8296-F6BF0D8C351C}" type="slidenum">
              <a:rPr lang="en-SG" smtClean="0"/>
              <a:t>‹#›</a:t>
            </a:fld>
            <a:endParaRPr lang="en-SG"/>
          </a:p>
        </p:txBody>
      </p:sp>
    </p:spTree>
    <p:extLst>
      <p:ext uri="{BB962C8B-B14F-4D97-AF65-F5344CB8AC3E}">
        <p14:creationId xmlns:p14="http://schemas.microsoft.com/office/powerpoint/2010/main" val="1287433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35A49-2190-45F3-ABA7-3B67CA1B75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F2392F7F-6CB9-44ED-9638-703615AAC3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E06B4B5D-959E-431E-8902-92BE2F6F12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C3581BC-8E3D-4541-B8B5-9C8A04A5BB78}"/>
              </a:ext>
            </a:extLst>
          </p:cNvPr>
          <p:cNvSpPr>
            <a:spLocks noGrp="1"/>
          </p:cNvSpPr>
          <p:nvPr>
            <p:ph type="dt" sz="half" idx="10"/>
          </p:nvPr>
        </p:nvSpPr>
        <p:spPr/>
        <p:txBody>
          <a:bodyPr/>
          <a:lstStyle/>
          <a:p>
            <a:fld id="{1E92C3F6-F22E-4A6A-9B96-DAC96878526D}" type="datetimeFigureOut">
              <a:rPr lang="en-SG" smtClean="0"/>
              <a:t>7/9/2018</a:t>
            </a:fld>
            <a:endParaRPr lang="en-SG"/>
          </a:p>
        </p:txBody>
      </p:sp>
      <p:sp>
        <p:nvSpPr>
          <p:cNvPr id="6" name="Footer Placeholder 5">
            <a:extLst>
              <a:ext uri="{FF2B5EF4-FFF2-40B4-BE49-F238E27FC236}">
                <a16:creationId xmlns:a16="http://schemas.microsoft.com/office/drawing/2014/main" id="{26B359FC-BAB8-4184-B780-A773ACB21BAD}"/>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F004782C-7EE0-46D9-A7D0-889D0FBEECB0}"/>
              </a:ext>
            </a:extLst>
          </p:cNvPr>
          <p:cNvSpPr>
            <a:spLocks noGrp="1"/>
          </p:cNvSpPr>
          <p:nvPr>
            <p:ph type="sldNum" sz="quarter" idx="12"/>
          </p:nvPr>
        </p:nvSpPr>
        <p:spPr/>
        <p:txBody>
          <a:bodyPr/>
          <a:lstStyle/>
          <a:p>
            <a:fld id="{014793A1-E00C-4AF0-8296-F6BF0D8C351C}" type="slidenum">
              <a:rPr lang="en-SG" smtClean="0"/>
              <a:t>‹#›</a:t>
            </a:fld>
            <a:endParaRPr lang="en-SG"/>
          </a:p>
        </p:txBody>
      </p:sp>
    </p:spTree>
    <p:extLst>
      <p:ext uri="{BB962C8B-B14F-4D97-AF65-F5344CB8AC3E}">
        <p14:creationId xmlns:p14="http://schemas.microsoft.com/office/powerpoint/2010/main" val="1266839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500F1F-5CC7-4504-9AAF-80F862E807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7B8B084A-8C5E-4458-9BAB-464210D10B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51865FC8-E22D-452E-B52F-916E329FE9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92C3F6-F22E-4A6A-9B96-DAC96878526D}" type="datetimeFigureOut">
              <a:rPr lang="en-SG" smtClean="0"/>
              <a:t>7/9/2018</a:t>
            </a:fld>
            <a:endParaRPr lang="en-SG"/>
          </a:p>
        </p:txBody>
      </p:sp>
      <p:sp>
        <p:nvSpPr>
          <p:cNvPr id="5" name="Footer Placeholder 4">
            <a:extLst>
              <a:ext uri="{FF2B5EF4-FFF2-40B4-BE49-F238E27FC236}">
                <a16:creationId xmlns:a16="http://schemas.microsoft.com/office/drawing/2014/main" id="{A78D7BC9-1DBC-4C44-BF55-FC040ADDC6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3DF937C7-D13F-4407-8676-E2F6B51939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4793A1-E00C-4AF0-8296-F6BF0D8C351C}" type="slidenum">
              <a:rPr lang="en-SG" smtClean="0"/>
              <a:t>‹#›</a:t>
            </a:fld>
            <a:endParaRPr lang="en-SG"/>
          </a:p>
        </p:txBody>
      </p:sp>
    </p:spTree>
    <p:extLst>
      <p:ext uri="{BB962C8B-B14F-4D97-AF65-F5344CB8AC3E}">
        <p14:creationId xmlns:p14="http://schemas.microsoft.com/office/powerpoint/2010/main" val="34680485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3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3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public.tableau.com/shared/GMGQ6NN7R?:display_count=ye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0A704-9D7A-49BE-8FE5-FD724EE7F66A}"/>
              </a:ext>
            </a:extLst>
          </p:cNvPr>
          <p:cNvSpPr>
            <a:spLocks noGrp="1"/>
          </p:cNvSpPr>
          <p:nvPr>
            <p:ph type="ctrTitle"/>
          </p:nvPr>
        </p:nvSpPr>
        <p:spPr/>
        <p:txBody>
          <a:bodyPr>
            <a:normAutofit fontScale="90000"/>
          </a:bodyPr>
          <a:lstStyle/>
          <a:p>
            <a:r>
              <a:rPr lang="en-SG" b="1" dirty="0">
                <a:latin typeface="Helvetica" panose="020B0604020202020204" pitchFamily="34" charset="0"/>
                <a:ea typeface="Tahoma" panose="020B0604030504040204" pitchFamily="34" charset="0"/>
                <a:cs typeface="Helvetica" panose="020B0604020202020204" pitchFamily="34" charset="0"/>
              </a:rPr>
              <a:t>2018 QUANTITATIVE STRATEGY CASE INTERVIEW</a:t>
            </a:r>
          </a:p>
        </p:txBody>
      </p:sp>
      <p:sp>
        <p:nvSpPr>
          <p:cNvPr id="3" name="Subtitle 2">
            <a:extLst>
              <a:ext uri="{FF2B5EF4-FFF2-40B4-BE49-F238E27FC236}">
                <a16:creationId xmlns:a16="http://schemas.microsoft.com/office/drawing/2014/main" id="{D520623D-A050-4029-AB8D-6255FBA2B0F6}"/>
              </a:ext>
            </a:extLst>
          </p:cNvPr>
          <p:cNvSpPr>
            <a:spLocks noGrp="1"/>
          </p:cNvSpPr>
          <p:nvPr>
            <p:ph type="subTitle" idx="1"/>
          </p:nvPr>
        </p:nvSpPr>
        <p:spPr/>
        <p:txBody>
          <a:bodyPr/>
          <a:lstStyle/>
          <a:p>
            <a:r>
              <a:rPr lang="en-SG" dirty="0"/>
              <a:t>By: Traci Lim</a:t>
            </a:r>
          </a:p>
        </p:txBody>
      </p:sp>
    </p:spTree>
    <p:extLst>
      <p:ext uri="{BB962C8B-B14F-4D97-AF65-F5344CB8AC3E}">
        <p14:creationId xmlns:p14="http://schemas.microsoft.com/office/powerpoint/2010/main" val="32501321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E3A73-9F16-4EDD-A2D8-8DBF09C7C844}"/>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First wave of cooling measures amidst an overheated market</a:t>
            </a:r>
          </a:p>
        </p:txBody>
      </p:sp>
      <p:sp>
        <p:nvSpPr>
          <p:cNvPr id="3" name="Content Placeholder 2">
            <a:extLst>
              <a:ext uri="{FF2B5EF4-FFF2-40B4-BE49-F238E27FC236}">
                <a16:creationId xmlns:a16="http://schemas.microsoft.com/office/drawing/2014/main" id="{C25ED5FB-8625-4345-9CFA-6048BD8050F1}"/>
              </a:ext>
            </a:extLst>
          </p:cNvPr>
          <p:cNvSpPr>
            <a:spLocks noGrp="1"/>
          </p:cNvSpPr>
          <p:nvPr>
            <p:ph idx="1"/>
          </p:nvPr>
        </p:nvSpPr>
        <p:spPr>
          <a:xfrm>
            <a:off x="7376160" y="1825625"/>
            <a:ext cx="3977640" cy="4351338"/>
          </a:xfrm>
        </p:spPr>
        <p:txBody>
          <a:bodyPr/>
          <a:lstStyle/>
          <a:p>
            <a:pPr marL="0" indent="0">
              <a:buNone/>
            </a:pPr>
            <a:endParaRPr lang="en-SG" dirty="0"/>
          </a:p>
          <a:p>
            <a:pPr marL="0" indent="0">
              <a:buNone/>
            </a:pPr>
            <a:r>
              <a:rPr lang="en-US" dirty="0"/>
              <a:t>In January 2011, </a:t>
            </a:r>
            <a:r>
              <a:rPr lang="en-US" u="sng" dirty="0">
                <a:effectLst/>
              </a:rPr>
              <a:t>four</a:t>
            </a:r>
            <a:r>
              <a:rPr lang="en-US" dirty="0"/>
              <a:t> </a:t>
            </a:r>
            <a:r>
              <a:rPr lang="en-US" b="1" dirty="0"/>
              <a:t>Singapore property cooling measures</a:t>
            </a:r>
            <a:r>
              <a:rPr lang="en-US" dirty="0"/>
              <a:t> were introduced.</a:t>
            </a:r>
            <a:endParaRPr lang="en-SG" dirty="0"/>
          </a:p>
        </p:txBody>
      </p:sp>
      <p:pic>
        <p:nvPicPr>
          <p:cNvPr id="4" name="Picture 3">
            <a:extLst>
              <a:ext uri="{FF2B5EF4-FFF2-40B4-BE49-F238E27FC236}">
                <a16:creationId xmlns:a16="http://schemas.microsoft.com/office/drawing/2014/main" id="{E8FAB33B-16E5-4CDF-A4DA-961AA4E3D3AE}"/>
              </a:ext>
            </a:extLst>
          </p:cNvPr>
          <p:cNvPicPr>
            <a:picLocks noChangeAspect="1"/>
          </p:cNvPicPr>
          <p:nvPr/>
        </p:nvPicPr>
        <p:blipFill>
          <a:blip r:embed="rId3"/>
          <a:stretch>
            <a:fillRect/>
          </a:stretch>
        </p:blipFill>
        <p:spPr>
          <a:xfrm>
            <a:off x="838200" y="1822949"/>
            <a:ext cx="6251375" cy="4669926"/>
          </a:xfrm>
          <a:prstGeom prst="rect">
            <a:avLst/>
          </a:prstGeom>
        </p:spPr>
      </p:pic>
      <p:sp>
        <p:nvSpPr>
          <p:cNvPr id="5" name="Rectangle: Rounded Corners 4">
            <a:extLst>
              <a:ext uri="{FF2B5EF4-FFF2-40B4-BE49-F238E27FC236}">
                <a16:creationId xmlns:a16="http://schemas.microsoft.com/office/drawing/2014/main" id="{1A0B2955-63F0-4179-A4D5-F1DFB088A46E}"/>
              </a:ext>
            </a:extLst>
          </p:cNvPr>
          <p:cNvSpPr/>
          <p:nvPr/>
        </p:nvSpPr>
        <p:spPr>
          <a:xfrm>
            <a:off x="2590800" y="2324099"/>
            <a:ext cx="1028700" cy="4168775"/>
          </a:xfrm>
          <a:prstGeom prst="roundRect">
            <a:avLst/>
          </a:prstGeom>
          <a:solidFill>
            <a:schemeClr val="accent4">
              <a:lumMod val="40000"/>
              <a:lumOff val="60000"/>
              <a:alpha val="2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784689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3E857-89B3-4D1A-82ED-7D2E0881B8F8}"/>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Reversal in trend from 2013 to 2014</a:t>
            </a:r>
          </a:p>
        </p:txBody>
      </p:sp>
      <p:pic>
        <p:nvPicPr>
          <p:cNvPr id="4" name="Picture 3">
            <a:extLst>
              <a:ext uri="{FF2B5EF4-FFF2-40B4-BE49-F238E27FC236}">
                <a16:creationId xmlns:a16="http://schemas.microsoft.com/office/drawing/2014/main" id="{5774C3C1-E35B-414C-B7E1-C417E6C4E40B}"/>
              </a:ext>
            </a:extLst>
          </p:cNvPr>
          <p:cNvPicPr>
            <a:picLocks noChangeAspect="1"/>
          </p:cNvPicPr>
          <p:nvPr/>
        </p:nvPicPr>
        <p:blipFill>
          <a:blip r:embed="rId3"/>
          <a:stretch>
            <a:fillRect/>
          </a:stretch>
        </p:blipFill>
        <p:spPr>
          <a:xfrm>
            <a:off x="2134011" y="1801267"/>
            <a:ext cx="7923978" cy="4327113"/>
          </a:xfrm>
          <a:prstGeom prst="rect">
            <a:avLst/>
          </a:prstGeom>
        </p:spPr>
      </p:pic>
      <p:sp>
        <p:nvSpPr>
          <p:cNvPr id="7" name="TextBox 6">
            <a:extLst>
              <a:ext uri="{FF2B5EF4-FFF2-40B4-BE49-F238E27FC236}">
                <a16:creationId xmlns:a16="http://schemas.microsoft.com/office/drawing/2014/main" id="{F9299677-142E-4023-A67D-4CEE3668B3FB}"/>
              </a:ext>
            </a:extLst>
          </p:cNvPr>
          <p:cNvSpPr txBox="1"/>
          <p:nvPr/>
        </p:nvSpPr>
        <p:spPr>
          <a:xfrm>
            <a:off x="754380" y="6238959"/>
            <a:ext cx="10599420" cy="253916"/>
          </a:xfrm>
          <a:prstGeom prst="rect">
            <a:avLst/>
          </a:prstGeom>
          <a:noFill/>
        </p:spPr>
        <p:txBody>
          <a:bodyPr wrap="square" rtlCol="0">
            <a:spAutoFit/>
          </a:bodyPr>
          <a:lstStyle/>
          <a:p>
            <a:pPr algn="ctr"/>
            <a:r>
              <a:rPr lang="en-SG" sz="1050" dirty="0"/>
              <a:t>http://www.mas.gov.sg/News-and-Publications/Media-Releases/2013/Additional-Measures-To-Ensure-A-Stable-And-Sustainable-Property-Market.aspx</a:t>
            </a:r>
          </a:p>
        </p:txBody>
      </p:sp>
    </p:spTree>
    <p:extLst>
      <p:ext uri="{BB962C8B-B14F-4D97-AF65-F5344CB8AC3E}">
        <p14:creationId xmlns:p14="http://schemas.microsoft.com/office/powerpoint/2010/main" val="994598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3A59F-EC58-4CAF-8C05-6C0518016397}"/>
              </a:ext>
            </a:extLst>
          </p:cNvPr>
          <p:cNvSpPr>
            <a:spLocks noGrp="1"/>
          </p:cNvSpPr>
          <p:nvPr>
            <p:ph type="title"/>
          </p:nvPr>
        </p:nvSpPr>
        <p:spPr>
          <a:xfrm>
            <a:off x="838200" y="183697"/>
            <a:ext cx="10515600" cy="1325563"/>
          </a:xfrm>
        </p:spPr>
        <p:txBody>
          <a:bodyPr/>
          <a:lstStyle/>
          <a:p>
            <a:r>
              <a:rPr lang="en-SG" dirty="0">
                <a:latin typeface="Helvetica" panose="020B0604020202020204" pitchFamily="34" charset="0"/>
                <a:cs typeface="Helvetica" panose="020B0604020202020204" pitchFamily="34" charset="0"/>
              </a:rPr>
              <a:t>More cooling measures?</a:t>
            </a:r>
          </a:p>
        </p:txBody>
      </p:sp>
      <p:pic>
        <p:nvPicPr>
          <p:cNvPr id="4" name="Picture 3">
            <a:extLst>
              <a:ext uri="{FF2B5EF4-FFF2-40B4-BE49-F238E27FC236}">
                <a16:creationId xmlns:a16="http://schemas.microsoft.com/office/drawing/2014/main" id="{E3320D31-7566-4551-8A38-76A71B6AD9E8}"/>
              </a:ext>
            </a:extLst>
          </p:cNvPr>
          <p:cNvPicPr>
            <a:picLocks noChangeAspect="1"/>
          </p:cNvPicPr>
          <p:nvPr/>
        </p:nvPicPr>
        <p:blipFill>
          <a:blip r:embed="rId3"/>
          <a:stretch>
            <a:fillRect/>
          </a:stretch>
        </p:blipFill>
        <p:spPr>
          <a:xfrm>
            <a:off x="838200" y="1251645"/>
            <a:ext cx="4977922" cy="5422658"/>
          </a:xfrm>
          <a:prstGeom prst="rect">
            <a:avLst/>
          </a:prstGeom>
        </p:spPr>
      </p:pic>
      <p:sp>
        <p:nvSpPr>
          <p:cNvPr id="3" name="TextBox 2">
            <a:extLst>
              <a:ext uri="{FF2B5EF4-FFF2-40B4-BE49-F238E27FC236}">
                <a16:creationId xmlns:a16="http://schemas.microsoft.com/office/drawing/2014/main" id="{0796DA2C-0F22-4A30-8892-B57E3FB9A3ED}"/>
              </a:ext>
            </a:extLst>
          </p:cNvPr>
          <p:cNvSpPr txBox="1"/>
          <p:nvPr/>
        </p:nvSpPr>
        <p:spPr>
          <a:xfrm>
            <a:off x="6844145" y="2064327"/>
            <a:ext cx="4364182" cy="3693319"/>
          </a:xfrm>
          <a:prstGeom prst="rect">
            <a:avLst/>
          </a:prstGeom>
          <a:noFill/>
        </p:spPr>
        <p:txBody>
          <a:bodyPr wrap="square" rtlCol="0">
            <a:spAutoFit/>
          </a:bodyPr>
          <a:lstStyle/>
          <a:p>
            <a:r>
              <a:rPr lang="en-SG" b="1" dirty="0">
                <a:solidFill>
                  <a:schemeClr val="accent2">
                    <a:lumMod val="75000"/>
                  </a:schemeClr>
                </a:solidFill>
              </a:rPr>
              <a:t>10 cooling measures were implemented from Sep 2009 to Dec 2013.</a:t>
            </a:r>
          </a:p>
          <a:p>
            <a:pPr marL="285750" indent="-285750">
              <a:buFont typeface="Arial" panose="020B0604020202020204" pitchFamily="34" charset="0"/>
              <a:buChar char="•"/>
            </a:pPr>
            <a:endParaRPr lang="en-SG" dirty="0"/>
          </a:p>
          <a:p>
            <a:pPr marL="285750" indent="-285750">
              <a:buFont typeface="Arial" panose="020B0604020202020204" pitchFamily="34" charset="0"/>
              <a:buChar char="•"/>
            </a:pPr>
            <a:r>
              <a:rPr lang="en-SG" dirty="0"/>
              <a:t>Seller’s Stamp Duty (SSD)</a:t>
            </a:r>
          </a:p>
          <a:p>
            <a:pPr marL="285750" indent="-285750">
              <a:buFont typeface="Arial" panose="020B0604020202020204" pitchFamily="34" charset="0"/>
              <a:buChar char="•"/>
            </a:pPr>
            <a:endParaRPr lang="en-SG" dirty="0"/>
          </a:p>
          <a:p>
            <a:pPr marL="285750" indent="-285750">
              <a:buFont typeface="Arial" panose="020B0604020202020204" pitchFamily="34" charset="0"/>
              <a:buChar char="•"/>
            </a:pPr>
            <a:r>
              <a:rPr lang="en-SG" dirty="0"/>
              <a:t>Lowered loan-to-value (LTV) ratio limits</a:t>
            </a:r>
          </a:p>
          <a:p>
            <a:pPr marL="285750" indent="-285750">
              <a:buFont typeface="Arial" panose="020B0604020202020204" pitchFamily="34" charset="0"/>
              <a:buChar char="•"/>
            </a:pPr>
            <a:endParaRPr lang="en-SG" dirty="0"/>
          </a:p>
          <a:p>
            <a:pPr marL="285750" indent="-285750">
              <a:buFont typeface="Arial" panose="020B0604020202020204" pitchFamily="34" charset="0"/>
              <a:buChar char="•"/>
            </a:pPr>
            <a:r>
              <a:rPr lang="en-SG" dirty="0"/>
              <a:t>Additional Buyers’ Stamp Duty (ABSD)</a:t>
            </a:r>
          </a:p>
          <a:p>
            <a:pPr marL="285750" indent="-285750">
              <a:buFont typeface="Arial" panose="020B0604020202020204" pitchFamily="34" charset="0"/>
              <a:buChar char="•"/>
            </a:pPr>
            <a:endParaRPr lang="en-SG" dirty="0"/>
          </a:p>
          <a:p>
            <a:pPr marL="285750" indent="-285750">
              <a:buFont typeface="Arial" panose="020B0604020202020204" pitchFamily="34" charset="0"/>
              <a:buChar char="•"/>
            </a:pPr>
            <a:r>
              <a:rPr lang="en-SG" dirty="0"/>
              <a:t>Mortgage service ratio (MSR) </a:t>
            </a:r>
          </a:p>
          <a:p>
            <a:pPr marL="285750" indent="-285750">
              <a:buFont typeface="Arial" panose="020B0604020202020204" pitchFamily="34" charset="0"/>
              <a:buChar char="•"/>
            </a:pPr>
            <a:endParaRPr lang="en-SG" dirty="0"/>
          </a:p>
          <a:p>
            <a:pPr marL="285750" indent="-285750">
              <a:buFont typeface="Arial" panose="020B0604020202020204" pitchFamily="34" charset="0"/>
              <a:buChar char="•"/>
            </a:pPr>
            <a:r>
              <a:rPr lang="en-SG" dirty="0"/>
              <a:t>Some other stuff…</a:t>
            </a:r>
            <a:br>
              <a:rPr lang="en-SG" dirty="0"/>
            </a:br>
            <a:endParaRPr lang="en-SG" dirty="0"/>
          </a:p>
        </p:txBody>
      </p:sp>
      <p:pic>
        <p:nvPicPr>
          <p:cNvPr id="8" name="Picture 7">
            <a:extLst>
              <a:ext uri="{FF2B5EF4-FFF2-40B4-BE49-F238E27FC236}">
                <a16:creationId xmlns:a16="http://schemas.microsoft.com/office/drawing/2014/main" id="{A5E944C4-DA7B-429C-B7F2-50C1F69712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32473" y="175759"/>
            <a:ext cx="1588077" cy="1588077"/>
          </a:xfrm>
          <a:prstGeom prst="rect">
            <a:avLst/>
          </a:prstGeom>
        </p:spPr>
      </p:pic>
    </p:spTree>
    <p:extLst>
      <p:ext uri="{BB962C8B-B14F-4D97-AF65-F5344CB8AC3E}">
        <p14:creationId xmlns:p14="http://schemas.microsoft.com/office/powerpoint/2010/main" val="18292956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BF32F-9AF1-49DD-A3EE-E69AE0BF6037}"/>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Q1: Data Viz</a:t>
            </a:r>
          </a:p>
        </p:txBody>
      </p:sp>
      <p:sp>
        <p:nvSpPr>
          <p:cNvPr id="4" name="TextBox 3">
            <a:extLst>
              <a:ext uri="{FF2B5EF4-FFF2-40B4-BE49-F238E27FC236}">
                <a16:creationId xmlns:a16="http://schemas.microsoft.com/office/drawing/2014/main" id="{D2D92912-4D4C-429E-AD65-19CC34E27565}"/>
              </a:ext>
            </a:extLst>
          </p:cNvPr>
          <p:cNvSpPr txBox="1"/>
          <p:nvPr/>
        </p:nvSpPr>
        <p:spPr>
          <a:xfrm>
            <a:off x="889000" y="1690688"/>
            <a:ext cx="9989820" cy="4893647"/>
          </a:xfrm>
          <a:prstGeom prst="rect">
            <a:avLst/>
          </a:prstGeom>
          <a:noFill/>
        </p:spPr>
        <p:txBody>
          <a:bodyPr wrap="square" rtlCol="0">
            <a:spAutoFit/>
          </a:bodyPr>
          <a:lstStyle/>
          <a:p>
            <a:endParaRPr lang="en-SG" sz="2400" b="1" dirty="0"/>
          </a:p>
          <a:p>
            <a:r>
              <a:rPr lang="en-SG" sz="2400" b="1" dirty="0"/>
              <a:t>Question 1B**: </a:t>
            </a:r>
          </a:p>
          <a:p>
            <a:r>
              <a:rPr lang="en-SG" sz="2400" dirty="0"/>
              <a:t>Some buyers would want to get the largest flat possible within a given budget.  </a:t>
            </a:r>
          </a:p>
          <a:p>
            <a:r>
              <a:rPr lang="en-SG" sz="2400" dirty="0"/>
              <a:t>Create a dashboard to allow potential buyers to input their budget, and then suggest towns where such flats exist based on historical transactions.</a:t>
            </a:r>
          </a:p>
          <a:p>
            <a:r>
              <a:rPr lang="en-SG" sz="2400" dirty="0"/>
              <a:t> </a:t>
            </a:r>
          </a:p>
          <a:p>
            <a:r>
              <a:rPr lang="en-SG" sz="2400" b="1" dirty="0"/>
              <a:t>Question 1C***: </a:t>
            </a:r>
          </a:p>
          <a:p>
            <a:r>
              <a:rPr lang="en-SG" sz="2400" dirty="0"/>
              <a:t>There are buyers who would like to optimise given the proximity of a flat to important locations in the neighbourhood, such as the nearest MRT station.  </a:t>
            </a:r>
          </a:p>
          <a:p>
            <a:endParaRPr lang="en-SG" sz="2400" dirty="0"/>
          </a:p>
          <a:p>
            <a:r>
              <a:rPr lang="en-SG" sz="2400" dirty="0"/>
              <a:t>Create a dashboard that allows buyers to: </a:t>
            </a:r>
            <a:r>
              <a:rPr lang="en-SG" sz="2400" dirty="0" err="1"/>
              <a:t>i</a:t>
            </a:r>
            <a:r>
              <a:rPr lang="en-SG" sz="2400" dirty="0"/>
              <a:t>) input their budget; and ii) optimise flat selection given distance to important locations around the neighbourhood.  </a:t>
            </a:r>
          </a:p>
          <a:p>
            <a:endParaRPr lang="en-SG" sz="2400" dirty="0"/>
          </a:p>
        </p:txBody>
      </p:sp>
    </p:spTree>
    <p:extLst>
      <p:ext uri="{BB962C8B-B14F-4D97-AF65-F5344CB8AC3E}">
        <p14:creationId xmlns:p14="http://schemas.microsoft.com/office/powerpoint/2010/main" val="691884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5A79DB-CA27-4459-AA0A-23582FAB5FD6}"/>
              </a:ext>
            </a:extLst>
          </p:cNvPr>
          <p:cNvPicPr>
            <a:picLocks noChangeAspect="1"/>
          </p:cNvPicPr>
          <p:nvPr/>
        </p:nvPicPr>
        <p:blipFill>
          <a:blip r:embed="rId2"/>
          <a:stretch>
            <a:fillRect/>
          </a:stretch>
        </p:blipFill>
        <p:spPr>
          <a:xfrm>
            <a:off x="1438136" y="193611"/>
            <a:ext cx="9315727" cy="6261164"/>
          </a:xfrm>
          <a:prstGeom prst="rect">
            <a:avLst/>
          </a:prstGeom>
        </p:spPr>
      </p:pic>
    </p:spTree>
    <p:extLst>
      <p:ext uri="{BB962C8B-B14F-4D97-AF65-F5344CB8AC3E}">
        <p14:creationId xmlns:p14="http://schemas.microsoft.com/office/powerpoint/2010/main" val="3894747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744C9-905E-4DA1-AB36-EFB2A52F9F3B}"/>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Q2: Data </a:t>
            </a:r>
            <a:r>
              <a:rPr lang="en-SG" sz="3600" dirty="0" err="1">
                <a:latin typeface="Helvetica" panose="020B0604020202020204" pitchFamily="34" charset="0"/>
                <a:cs typeface="Helvetica" panose="020B0604020202020204" pitchFamily="34" charset="0"/>
              </a:rPr>
              <a:t>Modeling</a:t>
            </a:r>
            <a:endParaRPr lang="en-SG" sz="3600" dirty="0">
              <a:latin typeface="Helvetica" panose="020B0604020202020204" pitchFamily="34" charset="0"/>
              <a:cs typeface="Helvetica" panose="020B0604020202020204" pitchFamily="34" charset="0"/>
            </a:endParaRPr>
          </a:p>
        </p:txBody>
      </p:sp>
      <p:sp>
        <p:nvSpPr>
          <p:cNvPr id="3" name="Content Placeholder 2">
            <a:extLst>
              <a:ext uri="{FF2B5EF4-FFF2-40B4-BE49-F238E27FC236}">
                <a16:creationId xmlns:a16="http://schemas.microsoft.com/office/drawing/2014/main" id="{DD1EB3D0-25FC-4AB4-A355-DDCD8392AA27}"/>
              </a:ext>
            </a:extLst>
          </p:cNvPr>
          <p:cNvSpPr>
            <a:spLocks noGrp="1"/>
          </p:cNvSpPr>
          <p:nvPr>
            <p:ph idx="1"/>
          </p:nvPr>
        </p:nvSpPr>
        <p:spPr>
          <a:xfrm>
            <a:off x="838200" y="1825625"/>
            <a:ext cx="7826829" cy="4351338"/>
          </a:xfrm>
        </p:spPr>
        <p:txBody>
          <a:bodyPr/>
          <a:lstStyle/>
          <a:p>
            <a:pPr marL="0" indent="0">
              <a:buNone/>
            </a:pPr>
            <a:r>
              <a:rPr lang="en-SG" i="1" dirty="0"/>
              <a:t>HDB wants to know if a resale flat transaction fits market expectations.  Your task is to create statistical models to answer the following questions.</a:t>
            </a:r>
            <a:endParaRPr lang="en-SG" dirty="0"/>
          </a:p>
          <a:p>
            <a:endParaRPr lang="en-SG" dirty="0"/>
          </a:p>
          <a:p>
            <a:pPr marL="0" indent="0">
              <a:buNone/>
            </a:pPr>
            <a:r>
              <a:rPr lang="en-SG" b="1" dirty="0"/>
              <a:t>Question 2A*: Predict a resale flat transaction price in 2014</a:t>
            </a:r>
            <a:r>
              <a:rPr lang="en-SG" dirty="0"/>
              <a:t>.  Use the following characteristics: flat type, flat age and town.  Propose and implement a minimum of three models, select the best model, and explain the reasons for your choice.</a:t>
            </a:r>
          </a:p>
          <a:p>
            <a:endParaRPr lang="en-SG" dirty="0"/>
          </a:p>
        </p:txBody>
      </p:sp>
      <p:pic>
        <p:nvPicPr>
          <p:cNvPr id="7" name="Picture 6">
            <a:extLst>
              <a:ext uri="{FF2B5EF4-FFF2-40B4-BE49-F238E27FC236}">
                <a16:creationId xmlns:a16="http://schemas.microsoft.com/office/drawing/2014/main" id="{CD6A210A-25B7-404D-9AB4-3EBA683008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5797" y="2152650"/>
            <a:ext cx="2133146" cy="3141116"/>
          </a:xfrm>
          <a:prstGeom prst="rect">
            <a:avLst/>
          </a:prstGeom>
        </p:spPr>
      </p:pic>
    </p:spTree>
    <p:extLst>
      <p:ext uri="{BB962C8B-B14F-4D97-AF65-F5344CB8AC3E}">
        <p14:creationId xmlns:p14="http://schemas.microsoft.com/office/powerpoint/2010/main" val="3738316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8C670-4D24-4A28-9F28-8A7C9542645B}"/>
              </a:ext>
            </a:extLst>
          </p:cNvPr>
          <p:cNvSpPr>
            <a:spLocks noGrp="1"/>
          </p:cNvSpPr>
          <p:nvPr>
            <p:ph type="title"/>
          </p:nvPr>
        </p:nvSpPr>
        <p:spPr/>
        <p:txBody>
          <a:bodyPr/>
          <a:lstStyle/>
          <a:p>
            <a:r>
              <a:rPr lang="en-SG" dirty="0">
                <a:latin typeface="Helvetica" panose="020B0604020202020204" pitchFamily="34" charset="0"/>
                <a:cs typeface="Helvetica" panose="020B0604020202020204" pitchFamily="34" charset="0"/>
              </a:rPr>
              <a:t>Predicting Resale Price with 3 Features</a:t>
            </a:r>
          </a:p>
        </p:txBody>
      </p:sp>
      <p:pic>
        <p:nvPicPr>
          <p:cNvPr id="4" name="Picture 3">
            <a:extLst>
              <a:ext uri="{FF2B5EF4-FFF2-40B4-BE49-F238E27FC236}">
                <a16:creationId xmlns:a16="http://schemas.microsoft.com/office/drawing/2014/main" id="{327EED29-71B6-4E52-8D1F-07E51501EAFC}"/>
              </a:ext>
            </a:extLst>
          </p:cNvPr>
          <p:cNvPicPr>
            <a:picLocks noChangeAspect="1"/>
          </p:cNvPicPr>
          <p:nvPr/>
        </p:nvPicPr>
        <p:blipFill>
          <a:blip r:embed="rId2"/>
          <a:stretch>
            <a:fillRect/>
          </a:stretch>
        </p:blipFill>
        <p:spPr>
          <a:xfrm>
            <a:off x="838200" y="1805025"/>
            <a:ext cx="9136380" cy="4124423"/>
          </a:xfrm>
          <a:prstGeom prst="rect">
            <a:avLst/>
          </a:prstGeom>
        </p:spPr>
      </p:pic>
    </p:spTree>
    <p:extLst>
      <p:ext uri="{BB962C8B-B14F-4D97-AF65-F5344CB8AC3E}">
        <p14:creationId xmlns:p14="http://schemas.microsoft.com/office/powerpoint/2010/main" val="3246167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0E3A2-C2A1-4A59-9EFE-EA190295FF63}"/>
              </a:ext>
            </a:extLst>
          </p:cNvPr>
          <p:cNvSpPr>
            <a:spLocks noGrp="1"/>
          </p:cNvSpPr>
          <p:nvPr>
            <p:ph type="title"/>
          </p:nvPr>
        </p:nvSpPr>
        <p:spPr/>
        <p:txBody>
          <a:bodyPr/>
          <a:lstStyle/>
          <a:p>
            <a:r>
              <a:rPr lang="en-SG" dirty="0">
                <a:latin typeface="Helvetica" panose="020B0604020202020204" pitchFamily="34" charset="0"/>
                <a:cs typeface="Helvetica" panose="020B0604020202020204" pitchFamily="34" charset="0"/>
              </a:rPr>
              <a:t>Models used</a:t>
            </a:r>
          </a:p>
        </p:txBody>
      </p:sp>
      <p:sp>
        <p:nvSpPr>
          <p:cNvPr id="3" name="Content Placeholder 2">
            <a:extLst>
              <a:ext uri="{FF2B5EF4-FFF2-40B4-BE49-F238E27FC236}">
                <a16:creationId xmlns:a16="http://schemas.microsoft.com/office/drawing/2014/main" id="{4C2D6B25-219A-4497-87B7-EE7B50414D6E}"/>
              </a:ext>
            </a:extLst>
          </p:cNvPr>
          <p:cNvSpPr>
            <a:spLocks noGrp="1"/>
          </p:cNvSpPr>
          <p:nvPr>
            <p:ph idx="1"/>
          </p:nvPr>
        </p:nvSpPr>
        <p:spPr/>
        <p:txBody>
          <a:bodyPr>
            <a:normAutofit fontScale="85000" lnSpcReduction="20000"/>
          </a:bodyPr>
          <a:lstStyle/>
          <a:p>
            <a:r>
              <a:rPr lang="en-SG" dirty="0"/>
              <a:t>Linear Regression with Regularization (Elastic Net)</a:t>
            </a:r>
          </a:p>
          <a:p>
            <a:pPr lvl="1"/>
            <a:r>
              <a:rPr lang="en-SG" dirty="0"/>
              <a:t>Simple</a:t>
            </a:r>
          </a:p>
          <a:p>
            <a:pPr lvl="1"/>
            <a:r>
              <a:rPr lang="en-SG" dirty="0"/>
              <a:t>Easy to understand</a:t>
            </a:r>
          </a:p>
          <a:p>
            <a:endParaRPr lang="en-SG" dirty="0"/>
          </a:p>
          <a:p>
            <a:r>
              <a:rPr lang="en-SG" dirty="0"/>
              <a:t>Decision Trees (Regression)</a:t>
            </a:r>
          </a:p>
          <a:p>
            <a:pPr lvl="1"/>
            <a:r>
              <a:rPr lang="en-SG" dirty="0"/>
              <a:t>Simple</a:t>
            </a:r>
          </a:p>
          <a:p>
            <a:pPr lvl="1"/>
            <a:r>
              <a:rPr lang="en-SG" dirty="0"/>
              <a:t>Good when there are lots of categorical variables</a:t>
            </a:r>
          </a:p>
          <a:p>
            <a:pPr lvl="1"/>
            <a:r>
              <a:rPr lang="en-SG" dirty="0"/>
              <a:t>Can capture non-linear relationships</a:t>
            </a:r>
          </a:p>
          <a:p>
            <a:endParaRPr lang="en-SG" dirty="0"/>
          </a:p>
          <a:p>
            <a:r>
              <a:rPr lang="en-SG" dirty="0" err="1"/>
              <a:t>LightGBM</a:t>
            </a:r>
            <a:r>
              <a:rPr lang="en-SG" dirty="0"/>
              <a:t> (Microsoft’s Gradient Boosting Algorithm)</a:t>
            </a:r>
          </a:p>
          <a:p>
            <a:pPr lvl="1"/>
            <a:r>
              <a:rPr lang="en-SG" dirty="0"/>
              <a:t>Fast </a:t>
            </a:r>
          </a:p>
          <a:p>
            <a:pPr lvl="1"/>
            <a:r>
              <a:rPr lang="en-SG" dirty="0"/>
              <a:t>Cutting Edge</a:t>
            </a:r>
          </a:p>
          <a:p>
            <a:pPr lvl="1"/>
            <a:r>
              <a:rPr lang="en-SG" dirty="0"/>
              <a:t>Mega-improved version of decision trees</a:t>
            </a:r>
          </a:p>
        </p:txBody>
      </p:sp>
      <p:pic>
        <p:nvPicPr>
          <p:cNvPr id="6" name="Picture 5">
            <a:extLst>
              <a:ext uri="{FF2B5EF4-FFF2-40B4-BE49-F238E27FC236}">
                <a16:creationId xmlns:a16="http://schemas.microsoft.com/office/drawing/2014/main" id="{AAEDBD07-316A-4099-AAEA-B7EEE256A4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6221" y="3745815"/>
            <a:ext cx="3403607" cy="2431148"/>
          </a:xfrm>
          <a:prstGeom prst="rect">
            <a:avLst/>
          </a:prstGeom>
        </p:spPr>
      </p:pic>
      <p:pic>
        <p:nvPicPr>
          <p:cNvPr id="8" name="Picture 7">
            <a:extLst>
              <a:ext uri="{FF2B5EF4-FFF2-40B4-BE49-F238E27FC236}">
                <a16:creationId xmlns:a16="http://schemas.microsoft.com/office/drawing/2014/main" id="{1874405F-183B-477A-A259-620075D56B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9220" y="962922"/>
            <a:ext cx="3530608" cy="2647956"/>
          </a:xfrm>
          <a:prstGeom prst="rect">
            <a:avLst/>
          </a:prstGeom>
        </p:spPr>
      </p:pic>
    </p:spTree>
    <p:extLst>
      <p:ext uri="{BB962C8B-B14F-4D97-AF65-F5344CB8AC3E}">
        <p14:creationId xmlns:p14="http://schemas.microsoft.com/office/powerpoint/2010/main" val="3214010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0E3A2-C2A1-4A59-9EFE-EA190295FF63}"/>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What is </a:t>
            </a:r>
            <a:r>
              <a:rPr lang="en-SG" sz="3600" dirty="0" err="1">
                <a:latin typeface="Helvetica" panose="020B0604020202020204" pitchFamily="34" charset="0"/>
                <a:cs typeface="Helvetica" panose="020B0604020202020204" pitchFamily="34" charset="0"/>
              </a:rPr>
              <a:t>LightGBM</a:t>
            </a:r>
            <a:r>
              <a:rPr lang="en-SG" sz="3600" dirty="0">
                <a:latin typeface="Helvetica" panose="020B0604020202020204" pitchFamily="34" charset="0"/>
                <a:cs typeface="Helvetica" panose="020B0604020202020204" pitchFamily="34" charset="0"/>
              </a:rPr>
              <a:t>?</a:t>
            </a:r>
          </a:p>
        </p:txBody>
      </p:sp>
      <p:sp>
        <p:nvSpPr>
          <p:cNvPr id="3" name="Content Placeholder 2">
            <a:extLst>
              <a:ext uri="{FF2B5EF4-FFF2-40B4-BE49-F238E27FC236}">
                <a16:creationId xmlns:a16="http://schemas.microsoft.com/office/drawing/2014/main" id="{4C2D6B25-219A-4497-87B7-EE7B50414D6E}"/>
              </a:ext>
            </a:extLst>
          </p:cNvPr>
          <p:cNvSpPr>
            <a:spLocks noGrp="1"/>
          </p:cNvSpPr>
          <p:nvPr>
            <p:ph idx="1"/>
          </p:nvPr>
        </p:nvSpPr>
        <p:spPr/>
        <p:txBody>
          <a:bodyPr>
            <a:normAutofit/>
          </a:bodyPr>
          <a:lstStyle/>
          <a:p>
            <a:endParaRPr lang="en-SG" sz="2400" dirty="0"/>
          </a:p>
          <a:p>
            <a:endParaRPr lang="en-SG" sz="2400" dirty="0"/>
          </a:p>
          <a:p>
            <a:endParaRPr lang="en-SG" sz="2400" dirty="0"/>
          </a:p>
          <a:p>
            <a:endParaRPr lang="en-SG" sz="2400" dirty="0"/>
          </a:p>
          <a:p>
            <a:endParaRPr lang="en-SG" sz="2400" dirty="0"/>
          </a:p>
          <a:p>
            <a:endParaRPr lang="en-SG" sz="2400" dirty="0"/>
          </a:p>
          <a:p>
            <a:r>
              <a:rPr lang="en-SG" sz="2400" dirty="0" err="1"/>
              <a:t>LightGBM</a:t>
            </a:r>
            <a:r>
              <a:rPr lang="en-SG" sz="2400" dirty="0"/>
              <a:t> (Microsoft’s Gradient Boosting Algorithm)</a:t>
            </a:r>
          </a:p>
          <a:p>
            <a:pPr lvl="1"/>
            <a:r>
              <a:rPr lang="en-SG" dirty="0"/>
              <a:t>Fast (took 3 seconds)</a:t>
            </a:r>
          </a:p>
          <a:p>
            <a:pPr lvl="1"/>
            <a:r>
              <a:rPr lang="en-SG" dirty="0"/>
              <a:t>Cutting Edge</a:t>
            </a:r>
          </a:p>
          <a:p>
            <a:pPr lvl="1"/>
            <a:r>
              <a:rPr lang="en-SG" dirty="0"/>
              <a:t>Mega-improved version of decision trees</a:t>
            </a:r>
          </a:p>
        </p:txBody>
      </p:sp>
      <p:pic>
        <p:nvPicPr>
          <p:cNvPr id="6" name="Picture 5">
            <a:extLst>
              <a:ext uri="{FF2B5EF4-FFF2-40B4-BE49-F238E27FC236}">
                <a16:creationId xmlns:a16="http://schemas.microsoft.com/office/drawing/2014/main" id="{F7966495-B749-4710-8E07-0A3A43F6F2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5734" y="1690688"/>
            <a:ext cx="4620532" cy="2599954"/>
          </a:xfrm>
          <a:prstGeom prst="rect">
            <a:avLst/>
          </a:prstGeom>
        </p:spPr>
      </p:pic>
    </p:spTree>
    <p:extLst>
      <p:ext uri="{BB962C8B-B14F-4D97-AF65-F5344CB8AC3E}">
        <p14:creationId xmlns:p14="http://schemas.microsoft.com/office/powerpoint/2010/main" val="4030739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4A736-7877-45C8-8123-2D0470D7A9F0}"/>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Every prediction is $33,000 off on average</a:t>
            </a:r>
          </a:p>
        </p:txBody>
      </p:sp>
      <p:sp>
        <p:nvSpPr>
          <p:cNvPr id="3" name="Content Placeholder 2">
            <a:extLst>
              <a:ext uri="{FF2B5EF4-FFF2-40B4-BE49-F238E27FC236}">
                <a16:creationId xmlns:a16="http://schemas.microsoft.com/office/drawing/2014/main" id="{EA25F7FD-7DF8-4B35-B52E-2D73176C1B96}"/>
              </a:ext>
            </a:extLst>
          </p:cNvPr>
          <p:cNvSpPr>
            <a:spLocks noGrp="1"/>
          </p:cNvSpPr>
          <p:nvPr>
            <p:ph idx="1"/>
          </p:nvPr>
        </p:nvSpPr>
        <p:spPr>
          <a:xfrm>
            <a:off x="1315811" y="3229428"/>
            <a:ext cx="4539343" cy="2983820"/>
          </a:xfrm>
        </p:spPr>
        <p:txBody>
          <a:bodyPr>
            <a:normAutofit fontScale="92500"/>
          </a:bodyPr>
          <a:lstStyle/>
          <a:p>
            <a:r>
              <a:rPr lang="en-US" dirty="0"/>
              <a:t>This is one of the cases where Tree models &gt; Linear models.</a:t>
            </a:r>
          </a:p>
          <a:p>
            <a:endParaRPr lang="en-US" dirty="0"/>
          </a:p>
          <a:p>
            <a:r>
              <a:rPr lang="en-US" dirty="0"/>
              <a:t>MAE tells us </a:t>
            </a:r>
            <a:r>
              <a:rPr lang="en-US" u="sng" dirty="0"/>
              <a:t>how big of an error</a:t>
            </a:r>
            <a:r>
              <a:rPr lang="en-US" dirty="0"/>
              <a:t> we can expect from the predicted value on average.</a:t>
            </a:r>
            <a:endParaRPr lang="en-SG" dirty="0"/>
          </a:p>
        </p:txBody>
      </p:sp>
      <p:pic>
        <p:nvPicPr>
          <p:cNvPr id="4" name="Picture 3">
            <a:extLst>
              <a:ext uri="{FF2B5EF4-FFF2-40B4-BE49-F238E27FC236}">
                <a16:creationId xmlns:a16="http://schemas.microsoft.com/office/drawing/2014/main" id="{90CC2D78-6846-4491-B675-F2B35409308F}"/>
              </a:ext>
            </a:extLst>
          </p:cNvPr>
          <p:cNvPicPr>
            <a:picLocks noChangeAspect="1"/>
          </p:cNvPicPr>
          <p:nvPr/>
        </p:nvPicPr>
        <p:blipFill>
          <a:blip r:embed="rId3"/>
          <a:stretch>
            <a:fillRect/>
          </a:stretch>
        </p:blipFill>
        <p:spPr>
          <a:xfrm>
            <a:off x="6096000" y="3429000"/>
            <a:ext cx="5054936" cy="3158444"/>
          </a:xfrm>
          <a:prstGeom prst="rect">
            <a:avLst/>
          </a:prstGeom>
        </p:spPr>
      </p:pic>
      <p:pic>
        <p:nvPicPr>
          <p:cNvPr id="5" name="Picture 4">
            <a:extLst>
              <a:ext uri="{FF2B5EF4-FFF2-40B4-BE49-F238E27FC236}">
                <a16:creationId xmlns:a16="http://schemas.microsoft.com/office/drawing/2014/main" id="{FB1DA2BB-A885-41AF-9BFC-A3A812EAEA51}"/>
              </a:ext>
            </a:extLst>
          </p:cNvPr>
          <p:cNvPicPr>
            <a:picLocks noChangeAspect="1"/>
          </p:cNvPicPr>
          <p:nvPr/>
        </p:nvPicPr>
        <p:blipFill>
          <a:blip r:embed="rId4"/>
          <a:stretch>
            <a:fillRect/>
          </a:stretch>
        </p:blipFill>
        <p:spPr>
          <a:xfrm>
            <a:off x="1315811" y="1690688"/>
            <a:ext cx="8820150" cy="1228725"/>
          </a:xfrm>
          <a:prstGeom prst="rect">
            <a:avLst/>
          </a:prstGeom>
        </p:spPr>
      </p:pic>
    </p:spTree>
    <p:extLst>
      <p:ext uri="{BB962C8B-B14F-4D97-AF65-F5344CB8AC3E}">
        <p14:creationId xmlns:p14="http://schemas.microsoft.com/office/powerpoint/2010/main" val="4241330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1E9DA-DB58-4292-A9C1-B0BF1A23C805}"/>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Datasets Used</a:t>
            </a:r>
          </a:p>
        </p:txBody>
      </p:sp>
      <p:sp>
        <p:nvSpPr>
          <p:cNvPr id="4" name="Rectangle 1">
            <a:extLst>
              <a:ext uri="{FF2B5EF4-FFF2-40B4-BE49-F238E27FC236}">
                <a16:creationId xmlns:a16="http://schemas.microsoft.com/office/drawing/2014/main" id="{C8FC5185-151B-406C-8C39-571DD24A81F7}"/>
              </a:ext>
            </a:extLst>
          </p:cNvPr>
          <p:cNvSpPr>
            <a:spLocks noGrp="1" noChangeArrowheads="1"/>
          </p:cNvSpPr>
          <p:nvPr>
            <p:ph idx="1"/>
          </p:nvPr>
        </p:nvSpPr>
        <p:spPr bwMode="auto">
          <a:xfrm>
            <a:off x="1048658" y="1735660"/>
            <a:ext cx="8675914" cy="4216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endParaRPr kumimoji="0" lang="en-US" altLang="en-US" sz="2400" b="0" i="0" u="none" strike="noStrike" cap="none" normalizeH="0" baseline="0" dirty="0">
              <a:ln>
                <a:noFill/>
              </a:ln>
              <a:effectLst/>
              <a:cs typeface="Helvetica" panose="020B0604020202020204" pitchFamily="34" charset="0"/>
            </a:endParaRPr>
          </a:p>
          <a:p>
            <a:pPr eaLnBrk="0" fontAlgn="base" hangingPunct="0">
              <a:lnSpc>
                <a:spcPct val="100000"/>
              </a:lnSpc>
              <a:spcBef>
                <a:spcPct val="0"/>
              </a:spcBef>
              <a:spcAft>
                <a:spcPct val="0"/>
              </a:spcAft>
            </a:pPr>
            <a:endParaRPr kumimoji="0" lang="en-US" altLang="en-US" sz="2400" b="0" i="0" u="none" strike="noStrike" cap="none" normalizeH="0" baseline="0" dirty="0">
              <a:ln>
                <a:noFill/>
              </a:ln>
              <a:effectLst/>
              <a:cs typeface="Helvetica" panose="020B0604020202020204" pitchFamily="34" charset="0"/>
            </a:endParaRPr>
          </a:p>
          <a:p>
            <a:pPr eaLnBrk="0" fontAlgn="base" hangingPunct="0">
              <a:lnSpc>
                <a:spcPct val="100000"/>
              </a:lnSpc>
              <a:spcBef>
                <a:spcPct val="0"/>
              </a:spcBef>
              <a:spcAft>
                <a:spcPct val="0"/>
              </a:spcAft>
            </a:pPr>
            <a:r>
              <a:rPr lang="en-US" altLang="en-US" sz="2400" dirty="0">
                <a:cs typeface="Helvetica" panose="020B0604020202020204" pitchFamily="34" charset="0"/>
              </a:rPr>
              <a:t>HDB Resale Flat Transactions from year 1990 to 2018</a:t>
            </a:r>
          </a:p>
          <a:p>
            <a:pPr eaLnBrk="0" fontAlgn="base" hangingPunct="0">
              <a:lnSpc>
                <a:spcPct val="100000"/>
              </a:lnSpc>
              <a:spcBef>
                <a:spcPct val="0"/>
              </a:spcBef>
              <a:spcAft>
                <a:spcPct val="0"/>
              </a:spcAft>
            </a:pPr>
            <a:endParaRPr lang="en-US" altLang="en-US" sz="2400" dirty="0">
              <a:cs typeface="Helvetica" panose="020B0604020202020204" pitchFamily="34" charset="0"/>
            </a:endParaRPr>
          </a:p>
          <a:p>
            <a:pPr eaLnBrk="0" fontAlgn="base" hangingPunct="0">
              <a:lnSpc>
                <a:spcPct val="100000"/>
              </a:lnSpc>
              <a:spcBef>
                <a:spcPct val="0"/>
              </a:spcBef>
              <a:spcAft>
                <a:spcPct val="0"/>
              </a:spcAft>
            </a:pPr>
            <a:r>
              <a:rPr lang="en-US" altLang="en-US" sz="2400" dirty="0">
                <a:cs typeface="Arial" panose="020B0604020202020204" pitchFamily="34" charset="0"/>
              </a:rPr>
              <a:t>HDB Addresses with Geographical Coordinates</a:t>
            </a:r>
          </a:p>
          <a:p>
            <a:pPr eaLnBrk="0" fontAlgn="base" hangingPunct="0">
              <a:lnSpc>
                <a:spcPct val="100000"/>
              </a:lnSpc>
              <a:spcBef>
                <a:spcPct val="0"/>
              </a:spcBef>
              <a:spcAft>
                <a:spcPct val="0"/>
              </a:spcAft>
            </a:pPr>
            <a:endParaRPr lang="en-US" altLang="en-US" sz="2400" dirty="0">
              <a:cs typeface="Arial" panose="020B0604020202020204" pitchFamily="34" charset="0"/>
            </a:endParaRPr>
          </a:p>
          <a:p>
            <a:pPr eaLnBrk="0" fontAlgn="base" hangingPunct="0">
              <a:lnSpc>
                <a:spcPct val="100000"/>
              </a:lnSpc>
              <a:spcBef>
                <a:spcPct val="0"/>
              </a:spcBef>
              <a:spcAft>
                <a:spcPct val="0"/>
              </a:spcAft>
            </a:pPr>
            <a:r>
              <a:rPr lang="en-US" altLang="en-US" sz="2400" dirty="0">
                <a:cs typeface="Arial" panose="020B0604020202020204" pitchFamily="34" charset="0"/>
              </a:rPr>
              <a:t>HDB Addresses with Geographical Coordinates</a:t>
            </a:r>
          </a:p>
          <a:p>
            <a:pPr eaLnBrk="0" fontAlgn="base" hangingPunct="0">
              <a:lnSpc>
                <a:spcPct val="100000"/>
              </a:lnSpc>
              <a:spcBef>
                <a:spcPct val="0"/>
              </a:spcBef>
              <a:spcAft>
                <a:spcPct val="0"/>
              </a:spcAft>
            </a:pPr>
            <a:endParaRPr lang="en-US" altLang="en-US" sz="2400" dirty="0">
              <a:cs typeface="Arial" panose="020B0604020202020204" pitchFamily="34" charset="0"/>
            </a:endParaRPr>
          </a:p>
          <a:p>
            <a:pPr eaLnBrk="0" fontAlgn="base" hangingPunct="0">
              <a:lnSpc>
                <a:spcPct val="100000"/>
              </a:lnSpc>
              <a:spcBef>
                <a:spcPct val="0"/>
              </a:spcBef>
              <a:spcAft>
                <a:spcPct val="0"/>
              </a:spcAft>
            </a:pPr>
            <a:r>
              <a:rPr lang="en-US" altLang="en-US" sz="2400" dirty="0"/>
              <a:t>School Addresses and MRT data with Geographical Coordinates</a:t>
            </a:r>
          </a:p>
          <a:p>
            <a:pPr eaLnBrk="0" fontAlgn="base" hangingPunct="0">
              <a:lnSpc>
                <a:spcPct val="100000"/>
              </a:lnSpc>
              <a:spcBef>
                <a:spcPct val="0"/>
              </a:spcBef>
              <a:spcAft>
                <a:spcPct val="0"/>
              </a:spcAft>
            </a:pPr>
            <a:endParaRPr lang="en-US" altLang="en-US" sz="2400" dirty="0"/>
          </a:p>
          <a:p>
            <a:pPr eaLnBrk="0" fontAlgn="base" hangingPunct="0">
              <a:lnSpc>
                <a:spcPct val="100000"/>
              </a:lnSpc>
              <a:spcBef>
                <a:spcPct val="0"/>
              </a:spcBef>
              <a:spcAft>
                <a:spcPct val="0"/>
              </a:spcAft>
            </a:pPr>
            <a:r>
              <a:rPr lang="en-US" sz="2400" dirty="0"/>
              <a:t>Certificate of Entitlement (COE) Bidding Results</a:t>
            </a:r>
          </a:p>
        </p:txBody>
      </p:sp>
    </p:spTree>
    <p:extLst>
      <p:ext uri="{BB962C8B-B14F-4D97-AF65-F5344CB8AC3E}">
        <p14:creationId xmlns:p14="http://schemas.microsoft.com/office/powerpoint/2010/main" val="4072902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58D7A-0306-4FDE-B4F8-CCAB5E6212E8}"/>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Q2: Data </a:t>
            </a:r>
            <a:r>
              <a:rPr lang="en-SG" sz="3600" dirty="0" err="1">
                <a:latin typeface="Helvetica" panose="020B0604020202020204" pitchFamily="34" charset="0"/>
                <a:cs typeface="Helvetica" panose="020B0604020202020204" pitchFamily="34" charset="0"/>
              </a:rPr>
              <a:t>Modeling</a:t>
            </a:r>
            <a:endParaRPr lang="en-SG" sz="3600" dirty="0">
              <a:latin typeface="Helvetica" panose="020B0604020202020204" pitchFamily="34" charset="0"/>
              <a:cs typeface="Helvetica" panose="020B0604020202020204" pitchFamily="34" charset="0"/>
            </a:endParaRPr>
          </a:p>
        </p:txBody>
      </p:sp>
      <p:sp>
        <p:nvSpPr>
          <p:cNvPr id="3" name="Content Placeholder 2">
            <a:extLst>
              <a:ext uri="{FF2B5EF4-FFF2-40B4-BE49-F238E27FC236}">
                <a16:creationId xmlns:a16="http://schemas.microsoft.com/office/drawing/2014/main" id="{4FED7E70-2E22-452A-AA97-D05AEECC1292}"/>
              </a:ext>
            </a:extLst>
          </p:cNvPr>
          <p:cNvSpPr>
            <a:spLocks noGrp="1"/>
          </p:cNvSpPr>
          <p:nvPr>
            <p:ph idx="1"/>
          </p:nvPr>
        </p:nvSpPr>
        <p:spPr>
          <a:xfrm>
            <a:off x="838200" y="1825625"/>
            <a:ext cx="10515600" cy="4351338"/>
          </a:xfrm>
        </p:spPr>
        <p:txBody>
          <a:bodyPr>
            <a:normAutofit fontScale="92500" lnSpcReduction="10000"/>
          </a:bodyPr>
          <a:lstStyle/>
          <a:p>
            <a:pPr marL="0" indent="0">
              <a:buNone/>
            </a:pPr>
            <a:r>
              <a:rPr lang="en-SG" sz="2400" b="1" dirty="0"/>
              <a:t>Question 2B**: </a:t>
            </a:r>
            <a:r>
              <a:rPr lang="en-SG" sz="2400" dirty="0"/>
              <a:t>A flat was sold in Nov 2017 with the following characteristics:</a:t>
            </a:r>
          </a:p>
          <a:p>
            <a:pPr marL="0" indent="0">
              <a:buNone/>
            </a:pPr>
            <a:endParaRPr lang="en-SG" sz="2400" dirty="0"/>
          </a:p>
          <a:p>
            <a:pPr marL="457200" lvl="1" indent="0">
              <a:buNone/>
            </a:pPr>
            <a:r>
              <a:rPr lang="en-SG" dirty="0"/>
              <a:t>Flat type: 4 ROOM</a:t>
            </a:r>
          </a:p>
          <a:p>
            <a:pPr marL="457200" lvl="1" indent="0">
              <a:buNone/>
            </a:pPr>
            <a:r>
              <a:rPr lang="en-SG" dirty="0"/>
              <a:t>Town: Yishun</a:t>
            </a:r>
          </a:p>
          <a:p>
            <a:pPr marL="457200" lvl="1" indent="0">
              <a:buNone/>
            </a:pPr>
            <a:r>
              <a:rPr lang="en-SG" dirty="0"/>
              <a:t>Flat Model: New Generation</a:t>
            </a:r>
          </a:p>
          <a:p>
            <a:pPr marL="457200" lvl="1" indent="0">
              <a:buNone/>
            </a:pPr>
            <a:r>
              <a:rPr lang="en-SG" dirty="0"/>
              <a:t>Storey Range: 10 to 12</a:t>
            </a:r>
          </a:p>
          <a:p>
            <a:pPr marL="457200" lvl="1" indent="0">
              <a:buNone/>
            </a:pPr>
            <a:r>
              <a:rPr lang="en-SG" dirty="0"/>
              <a:t>Floor Area (sqm): 91</a:t>
            </a:r>
          </a:p>
          <a:p>
            <a:pPr marL="457200" lvl="1" indent="0">
              <a:buNone/>
            </a:pPr>
            <a:r>
              <a:rPr lang="en-SG" dirty="0"/>
              <a:t>Lease Commence Date: 1984</a:t>
            </a:r>
          </a:p>
          <a:p>
            <a:pPr marL="457200" lvl="1" indent="0">
              <a:buNone/>
            </a:pPr>
            <a:r>
              <a:rPr lang="en-SG" dirty="0"/>
              <a:t>Resale Price: 550,800</a:t>
            </a:r>
          </a:p>
          <a:p>
            <a:pPr marL="457200" lvl="1" indent="0">
              <a:buNone/>
            </a:pPr>
            <a:endParaRPr lang="en-SG" dirty="0"/>
          </a:p>
          <a:p>
            <a:pPr marL="0" indent="0">
              <a:buNone/>
            </a:pPr>
            <a:r>
              <a:rPr lang="en-SG" sz="2400" b="1" dirty="0"/>
              <a:t>Was this a reasonable price for the transaction? How confident are you in your assessment?</a:t>
            </a:r>
          </a:p>
          <a:p>
            <a:endParaRPr lang="en-SG" sz="2400" dirty="0"/>
          </a:p>
        </p:txBody>
      </p:sp>
    </p:spTree>
    <p:extLst>
      <p:ext uri="{BB962C8B-B14F-4D97-AF65-F5344CB8AC3E}">
        <p14:creationId xmlns:p14="http://schemas.microsoft.com/office/powerpoint/2010/main" val="1972662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DC48EBC-D4F2-4F33-B4C5-160C43375A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398673"/>
            <a:ext cx="4173708" cy="6060653"/>
          </a:xfrm>
        </p:spPr>
      </p:pic>
      <p:sp>
        <p:nvSpPr>
          <p:cNvPr id="6" name="TextBox 5">
            <a:extLst>
              <a:ext uri="{FF2B5EF4-FFF2-40B4-BE49-F238E27FC236}">
                <a16:creationId xmlns:a16="http://schemas.microsoft.com/office/drawing/2014/main" id="{A852C65F-BEA2-4408-81BD-0C7FC9116FE2}"/>
              </a:ext>
            </a:extLst>
          </p:cNvPr>
          <p:cNvSpPr txBox="1"/>
          <p:nvPr/>
        </p:nvSpPr>
        <p:spPr>
          <a:xfrm>
            <a:off x="5859780" y="1470660"/>
            <a:ext cx="5151120" cy="3539430"/>
          </a:xfrm>
          <a:prstGeom prst="rect">
            <a:avLst/>
          </a:prstGeom>
          <a:noFill/>
        </p:spPr>
        <p:txBody>
          <a:bodyPr wrap="square" rtlCol="0">
            <a:spAutoFit/>
          </a:bodyPr>
          <a:lstStyle/>
          <a:p>
            <a:pPr marL="285750" indent="-285750">
              <a:buFont typeface="Arial" panose="020B0604020202020204" pitchFamily="34" charset="0"/>
              <a:buChar char="•"/>
            </a:pPr>
            <a:r>
              <a:rPr lang="en-SG" sz="2800" dirty="0"/>
              <a:t>Highly overpriced transaction</a:t>
            </a:r>
          </a:p>
          <a:p>
            <a:pPr marL="285750" indent="-285750">
              <a:buFont typeface="Arial" panose="020B0604020202020204" pitchFamily="34" charset="0"/>
              <a:buChar char="•"/>
            </a:pPr>
            <a:endParaRPr lang="en-SG" sz="2800" dirty="0"/>
          </a:p>
          <a:p>
            <a:pPr marL="285750" indent="-285750">
              <a:buFont typeface="Arial" panose="020B0604020202020204" pitchFamily="34" charset="0"/>
              <a:buChar char="•"/>
            </a:pPr>
            <a:r>
              <a:rPr lang="en-SG" sz="2800" dirty="0"/>
              <a:t> The word ‘reasonable’ is highly subjective, since the transaction consists of a willing buyer and seller</a:t>
            </a:r>
          </a:p>
          <a:p>
            <a:pPr marL="285750" indent="-285750">
              <a:buFont typeface="Arial" panose="020B0604020202020204" pitchFamily="34" charset="0"/>
              <a:buChar char="•"/>
            </a:pPr>
            <a:endParaRPr lang="en-SG" sz="2800" dirty="0"/>
          </a:p>
          <a:p>
            <a:pPr marL="285750" indent="-285750">
              <a:buFont typeface="Arial" panose="020B0604020202020204" pitchFamily="34" charset="0"/>
              <a:buChar char="•"/>
            </a:pPr>
            <a:r>
              <a:rPr lang="en-SG" sz="2800" dirty="0"/>
              <a:t>Must be good fengshui</a:t>
            </a:r>
          </a:p>
        </p:txBody>
      </p:sp>
    </p:spTree>
    <p:extLst>
      <p:ext uri="{BB962C8B-B14F-4D97-AF65-F5344CB8AC3E}">
        <p14:creationId xmlns:p14="http://schemas.microsoft.com/office/powerpoint/2010/main" val="3970119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8965BD-8F3D-4AA7-B41F-BD2961F93E38}"/>
              </a:ext>
            </a:extLst>
          </p:cNvPr>
          <p:cNvSpPr txBox="1"/>
          <p:nvPr/>
        </p:nvSpPr>
        <p:spPr>
          <a:xfrm>
            <a:off x="5089729" y="2251024"/>
            <a:ext cx="5151120" cy="3539430"/>
          </a:xfrm>
          <a:prstGeom prst="rect">
            <a:avLst/>
          </a:prstGeom>
          <a:noFill/>
        </p:spPr>
        <p:txBody>
          <a:bodyPr wrap="square" rtlCol="0">
            <a:spAutoFit/>
          </a:bodyPr>
          <a:lstStyle/>
          <a:p>
            <a:pPr marL="285750" indent="-285750">
              <a:buFont typeface="Arial" panose="020B0604020202020204" pitchFamily="34" charset="0"/>
              <a:buChar char="•"/>
            </a:pPr>
            <a:r>
              <a:rPr lang="en-SG" sz="2800" dirty="0"/>
              <a:t>Highly overpriced transaction</a:t>
            </a:r>
          </a:p>
          <a:p>
            <a:pPr marL="285750" indent="-285750">
              <a:buFont typeface="Arial" panose="020B0604020202020204" pitchFamily="34" charset="0"/>
              <a:buChar char="•"/>
            </a:pPr>
            <a:endParaRPr lang="en-SG" sz="2800" dirty="0"/>
          </a:p>
          <a:p>
            <a:pPr marL="285750" indent="-285750">
              <a:buFont typeface="Arial" panose="020B0604020202020204" pitchFamily="34" charset="0"/>
              <a:buChar char="•"/>
            </a:pPr>
            <a:r>
              <a:rPr lang="en-SG" sz="2800" dirty="0"/>
              <a:t> The word ‘reasonable’ is highly subjective, since the transaction consists of a willing buyer and seller</a:t>
            </a:r>
          </a:p>
          <a:p>
            <a:pPr marL="285750" indent="-285750">
              <a:buFont typeface="Arial" panose="020B0604020202020204" pitchFamily="34" charset="0"/>
              <a:buChar char="•"/>
            </a:pPr>
            <a:endParaRPr lang="en-SG" sz="2800" dirty="0"/>
          </a:p>
          <a:p>
            <a:pPr marL="285750" indent="-285750">
              <a:buFont typeface="Arial" panose="020B0604020202020204" pitchFamily="34" charset="0"/>
              <a:buChar char="•"/>
            </a:pPr>
            <a:r>
              <a:rPr lang="en-SG" sz="2800" dirty="0"/>
              <a:t>Must be good fengshui</a:t>
            </a:r>
          </a:p>
        </p:txBody>
      </p:sp>
      <p:pic>
        <p:nvPicPr>
          <p:cNvPr id="6" name="Picture 5">
            <a:extLst>
              <a:ext uri="{FF2B5EF4-FFF2-40B4-BE49-F238E27FC236}">
                <a16:creationId xmlns:a16="http://schemas.microsoft.com/office/drawing/2014/main" id="{E5FA8974-3F59-4688-959F-0A2E49ABA1C2}"/>
              </a:ext>
            </a:extLst>
          </p:cNvPr>
          <p:cNvPicPr>
            <a:picLocks noChangeAspect="1"/>
          </p:cNvPicPr>
          <p:nvPr/>
        </p:nvPicPr>
        <p:blipFill>
          <a:blip r:embed="rId2"/>
          <a:stretch>
            <a:fillRect/>
          </a:stretch>
        </p:blipFill>
        <p:spPr>
          <a:xfrm>
            <a:off x="943430" y="783178"/>
            <a:ext cx="3083688" cy="5709698"/>
          </a:xfrm>
          <a:prstGeom prst="rect">
            <a:avLst/>
          </a:prstGeom>
        </p:spPr>
      </p:pic>
      <p:pic>
        <p:nvPicPr>
          <p:cNvPr id="4" name="Picture 3">
            <a:extLst>
              <a:ext uri="{FF2B5EF4-FFF2-40B4-BE49-F238E27FC236}">
                <a16:creationId xmlns:a16="http://schemas.microsoft.com/office/drawing/2014/main" id="{F3207CAB-2D33-4CF0-917F-96F203F570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3331" y="175875"/>
            <a:ext cx="1630919" cy="1761927"/>
          </a:xfrm>
          <a:prstGeom prst="rect">
            <a:avLst/>
          </a:prstGeom>
        </p:spPr>
      </p:pic>
    </p:spTree>
    <p:extLst>
      <p:ext uri="{BB962C8B-B14F-4D97-AF65-F5344CB8AC3E}">
        <p14:creationId xmlns:p14="http://schemas.microsoft.com/office/powerpoint/2010/main" val="4266478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A5D5C-BD0B-4D8D-BC45-83366A4ABBAF}"/>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Predicting Flat Types</a:t>
            </a:r>
          </a:p>
        </p:txBody>
      </p:sp>
      <p:sp>
        <p:nvSpPr>
          <p:cNvPr id="3" name="Content Placeholder 2">
            <a:extLst>
              <a:ext uri="{FF2B5EF4-FFF2-40B4-BE49-F238E27FC236}">
                <a16:creationId xmlns:a16="http://schemas.microsoft.com/office/drawing/2014/main" id="{D1B7E3FE-D238-4F13-B6DB-36233A966D77}"/>
              </a:ext>
            </a:extLst>
          </p:cNvPr>
          <p:cNvSpPr>
            <a:spLocks noGrp="1"/>
          </p:cNvSpPr>
          <p:nvPr>
            <p:ph idx="1"/>
          </p:nvPr>
        </p:nvSpPr>
        <p:spPr/>
        <p:txBody>
          <a:bodyPr/>
          <a:lstStyle/>
          <a:p>
            <a:r>
              <a:rPr lang="en-SG" b="1" dirty="0"/>
              <a:t>Question 2C***: </a:t>
            </a:r>
            <a:r>
              <a:rPr lang="en-SG" dirty="0"/>
              <a:t>Someone mistakenly deleted the column containing data on Flat Type in the database from 2015 onwards.  While backups exist, these data are critical to HDB’s daily operations, and time would be needed to restore these data from the backup.  Senior management would like you to create a model to predict flat type given a transaction’s other characteristics.  Explain the reasons for choosing this model.</a:t>
            </a:r>
          </a:p>
          <a:p>
            <a:endParaRPr lang="en-SG" dirty="0"/>
          </a:p>
        </p:txBody>
      </p:sp>
    </p:spTree>
    <p:extLst>
      <p:ext uri="{BB962C8B-B14F-4D97-AF65-F5344CB8AC3E}">
        <p14:creationId xmlns:p14="http://schemas.microsoft.com/office/powerpoint/2010/main" val="15614095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01C3D-1D5A-4521-AD68-96E888A81ABD}"/>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Model correctly predicts flat type 98% of the time</a:t>
            </a:r>
          </a:p>
        </p:txBody>
      </p:sp>
      <p:pic>
        <p:nvPicPr>
          <p:cNvPr id="5" name="Picture 4">
            <a:extLst>
              <a:ext uri="{FF2B5EF4-FFF2-40B4-BE49-F238E27FC236}">
                <a16:creationId xmlns:a16="http://schemas.microsoft.com/office/drawing/2014/main" id="{F658CAEB-5BE4-4D72-8D5B-DC059B0B8CA1}"/>
              </a:ext>
            </a:extLst>
          </p:cNvPr>
          <p:cNvPicPr>
            <a:picLocks noChangeAspect="1"/>
          </p:cNvPicPr>
          <p:nvPr/>
        </p:nvPicPr>
        <p:blipFill>
          <a:blip r:embed="rId2"/>
          <a:stretch>
            <a:fillRect/>
          </a:stretch>
        </p:blipFill>
        <p:spPr>
          <a:xfrm>
            <a:off x="7027181" y="2409371"/>
            <a:ext cx="3960132" cy="3930578"/>
          </a:xfrm>
          <a:prstGeom prst="rect">
            <a:avLst/>
          </a:prstGeom>
        </p:spPr>
      </p:pic>
      <p:pic>
        <p:nvPicPr>
          <p:cNvPr id="6" name="Picture 5">
            <a:extLst>
              <a:ext uri="{FF2B5EF4-FFF2-40B4-BE49-F238E27FC236}">
                <a16:creationId xmlns:a16="http://schemas.microsoft.com/office/drawing/2014/main" id="{712CD340-9FEF-4DB1-B604-156823A7C2D9}"/>
              </a:ext>
            </a:extLst>
          </p:cNvPr>
          <p:cNvPicPr>
            <a:picLocks noChangeAspect="1"/>
          </p:cNvPicPr>
          <p:nvPr/>
        </p:nvPicPr>
        <p:blipFill>
          <a:blip r:embed="rId3"/>
          <a:stretch>
            <a:fillRect/>
          </a:stretch>
        </p:blipFill>
        <p:spPr>
          <a:xfrm>
            <a:off x="1017587" y="2656114"/>
            <a:ext cx="5542695" cy="3012168"/>
          </a:xfrm>
          <a:prstGeom prst="rect">
            <a:avLst/>
          </a:prstGeom>
        </p:spPr>
      </p:pic>
      <p:sp>
        <p:nvSpPr>
          <p:cNvPr id="7" name="TextBox 6">
            <a:extLst>
              <a:ext uri="{FF2B5EF4-FFF2-40B4-BE49-F238E27FC236}">
                <a16:creationId xmlns:a16="http://schemas.microsoft.com/office/drawing/2014/main" id="{4B5D67B9-2028-4C46-95BC-5B03AD772AB6}"/>
              </a:ext>
            </a:extLst>
          </p:cNvPr>
          <p:cNvSpPr txBox="1"/>
          <p:nvPr/>
        </p:nvSpPr>
        <p:spPr>
          <a:xfrm>
            <a:off x="8239298" y="2046514"/>
            <a:ext cx="3214914" cy="369332"/>
          </a:xfrm>
          <a:prstGeom prst="rect">
            <a:avLst/>
          </a:prstGeom>
          <a:noFill/>
        </p:spPr>
        <p:txBody>
          <a:bodyPr wrap="square" rtlCol="0">
            <a:spAutoFit/>
          </a:bodyPr>
          <a:lstStyle/>
          <a:p>
            <a:r>
              <a:rPr lang="en-SG" dirty="0"/>
              <a:t>Confusion Matrix</a:t>
            </a:r>
          </a:p>
        </p:txBody>
      </p:sp>
    </p:spTree>
    <p:extLst>
      <p:ext uri="{BB962C8B-B14F-4D97-AF65-F5344CB8AC3E}">
        <p14:creationId xmlns:p14="http://schemas.microsoft.com/office/powerpoint/2010/main" val="1915295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3D3CF-9AB4-43B9-84BB-F8AEDDF4EF18}"/>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Q3: Policy Analysis</a:t>
            </a:r>
          </a:p>
        </p:txBody>
      </p:sp>
      <p:sp>
        <p:nvSpPr>
          <p:cNvPr id="3" name="Content Placeholder 2">
            <a:extLst>
              <a:ext uri="{FF2B5EF4-FFF2-40B4-BE49-F238E27FC236}">
                <a16:creationId xmlns:a16="http://schemas.microsoft.com/office/drawing/2014/main" id="{E338AB22-B3D6-41DC-B629-676F13F6C80D}"/>
              </a:ext>
            </a:extLst>
          </p:cNvPr>
          <p:cNvSpPr>
            <a:spLocks noGrp="1"/>
          </p:cNvSpPr>
          <p:nvPr>
            <p:ph idx="1"/>
          </p:nvPr>
        </p:nvSpPr>
        <p:spPr/>
        <p:txBody>
          <a:bodyPr/>
          <a:lstStyle/>
          <a:p>
            <a:pPr marL="0" indent="0">
              <a:buNone/>
            </a:pPr>
            <a:r>
              <a:rPr lang="en-SG" b="1" dirty="0"/>
              <a:t>Question 3A*: </a:t>
            </a:r>
          </a:p>
          <a:p>
            <a:pPr marL="0" indent="0">
              <a:buNone/>
            </a:pPr>
            <a:r>
              <a:rPr lang="en-SG" dirty="0"/>
              <a:t>Yishun has received a negative reputation as “Crazy Town”, and property prices might have been impacted.  Are Yishun flats the cheapest in the country?</a:t>
            </a:r>
          </a:p>
          <a:p>
            <a:endParaRPr lang="en-SG" dirty="0"/>
          </a:p>
        </p:txBody>
      </p:sp>
    </p:spTree>
    <p:extLst>
      <p:ext uri="{BB962C8B-B14F-4D97-AF65-F5344CB8AC3E}">
        <p14:creationId xmlns:p14="http://schemas.microsoft.com/office/powerpoint/2010/main" val="1461254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9D2C5-361C-4ACB-BFEA-BC3F6242F70D}"/>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Can’t Beat Yishun Cheap Prices</a:t>
            </a:r>
          </a:p>
        </p:txBody>
      </p:sp>
      <p:pic>
        <p:nvPicPr>
          <p:cNvPr id="4" name="Picture 3">
            <a:extLst>
              <a:ext uri="{FF2B5EF4-FFF2-40B4-BE49-F238E27FC236}">
                <a16:creationId xmlns:a16="http://schemas.microsoft.com/office/drawing/2014/main" id="{D7E57DE8-4163-40FC-92D3-3337AB20CE68}"/>
              </a:ext>
            </a:extLst>
          </p:cNvPr>
          <p:cNvPicPr>
            <a:picLocks noChangeAspect="1"/>
          </p:cNvPicPr>
          <p:nvPr/>
        </p:nvPicPr>
        <p:blipFill>
          <a:blip r:embed="rId2"/>
          <a:stretch>
            <a:fillRect/>
          </a:stretch>
        </p:blipFill>
        <p:spPr>
          <a:xfrm>
            <a:off x="1767841" y="1823753"/>
            <a:ext cx="8153399" cy="4669121"/>
          </a:xfrm>
          <a:prstGeom prst="rect">
            <a:avLst/>
          </a:prstGeom>
        </p:spPr>
      </p:pic>
      <p:cxnSp>
        <p:nvCxnSpPr>
          <p:cNvPr id="6" name="Straight Connector 5">
            <a:extLst>
              <a:ext uri="{FF2B5EF4-FFF2-40B4-BE49-F238E27FC236}">
                <a16:creationId xmlns:a16="http://schemas.microsoft.com/office/drawing/2014/main" id="{F4EAA4DB-14A5-485F-B412-FF8ED2D03559}"/>
              </a:ext>
            </a:extLst>
          </p:cNvPr>
          <p:cNvCxnSpPr>
            <a:cxnSpLocks/>
          </p:cNvCxnSpPr>
          <p:nvPr/>
        </p:nvCxnSpPr>
        <p:spPr>
          <a:xfrm flipH="1">
            <a:off x="2216150" y="5035550"/>
            <a:ext cx="8128000" cy="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96165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6BB3F-AD68-4E57-A986-FF1A417E2227}"/>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Q3: Policy Analysis</a:t>
            </a:r>
          </a:p>
        </p:txBody>
      </p:sp>
      <p:sp>
        <p:nvSpPr>
          <p:cNvPr id="3" name="Content Placeholder 2">
            <a:extLst>
              <a:ext uri="{FF2B5EF4-FFF2-40B4-BE49-F238E27FC236}">
                <a16:creationId xmlns:a16="http://schemas.microsoft.com/office/drawing/2014/main" id="{75E93CB2-B23F-478E-BCD9-2002E0DF1793}"/>
              </a:ext>
            </a:extLst>
          </p:cNvPr>
          <p:cNvSpPr>
            <a:spLocks noGrp="1"/>
          </p:cNvSpPr>
          <p:nvPr>
            <p:ph idx="1"/>
          </p:nvPr>
        </p:nvSpPr>
        <p:spPr/>
        <p:txBody>
          <a:bodyPr/>
          <a:lstStyle/>
          <a:p>
            <a:pPr marL="0" indent="0">
              <a:buNone/>
            </a:pPr>
            <a:r>
              <a:rPr lang="en-SG" b="1" dirty="0"/>
              <a:t>Question 3B*: </a:t>
            </a:r>
          </a:p>
          <a:p>
            <a:pPr marL="0" indent="0">
              <a:buNone/>
            </a:pPr>
            <a:r>
              <a:rPr lang="en-SG" dirty="0"/>
              <a:t>Some members of public have been saying that </a:t>
            </a:r>
            <a:r>
              <a:rPr lang="en-SG" u="sng" dirty="0"/>
              <a:t>flat sizes have gotten smaller</a:t>
            </a:r>
            <a:r>
              <a:rPr lang="en-SG" dirty="0"/>
              <a:t> over the years.  Is there any truth in this statement?</a:t>
            </a:r>
          </a:p>
          <a:p>
            <a:endParaRPr lang="en-SG" dirty="0"/>
          </a:p>
        </p:txBody>
      </p:sp>
    </p:spTree>
    <p:extLst>
      <p:ext uri="{BB962C8B-B14F-4D97-AF65-F5344CB8AC3E}">
        <p14:creationId xmlns:p14="http://schemas.microsoft.com/office/powerpoint/2010/main" val="40343804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8DFF8-EEE1-47A7-8832-D2C006919097}"/>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Nearly Parallel lines</a:t>
            </a:r>
          </a:p>
        </p:txBody>
      </p:sp>
      <p:pic>
        <p:nvPicPr>
          <p:cNvPr id="4" name="Picture 3">
            <a:extLst>
              <a:ext uri="{FF2B5EF4-FFF2-40B4-BE49-F238E27FC236}">
                <a16:creationId xmlns:a16="http://schemas.microsoft.com/office/drawing/2014/main" id="{9C7006F7-E8B6-4C0C-AD13-5A05F3A79A05}"/>
              </a:ext>
            </a:extLst>
          </p:cNvPr>
          <p:cNvPicPr>
            <a:picLocks noChangeAspect="1"/>
          </p:cNvPicPr>
          <p:nvPr/>
        </p:nvPicPr>
        <p:blipFill>
          <a:blip r:embed="rId2"/>
          <a:stretch>
            <a:fillRect/>
          </a:stretch>
        </p:blipFill>
        <p:spPr>
          <a:xfrm>
            <a:off x="838200" y="1786979"/>
            <a:ext cx="6286903" cy="4773478"/>
          </a:xfrm>
          <a:prstGeom prst="rect">
            <a:avLst/>
          </a:prstGeom>
        </p:spPr>
      </p:pic>
      <p:sp>
        <p:nvSpPr>
          <p:cNvPr id="5" name="TextBox 4">
            <a:extLst>
              <a:ext uri="{FF2B5EF4-FFF2-40B4-BE49-F238E27FC236}">
                <a16:creationId xmlns:a16="http://schemas.microsoft.com/office/drawing/2014/main" id="{F7C38D88-8D85-4553-98BD-81A3E0D7BE9F}"/>
              </a:ext>
            </a:extLst>
          </p:cNvPr>
          <p:cNvSpPr txBox="1"/>
          <p:nvPr/>
        </p:nvSpPr>
        <p:spPr>
          <a:xfrm>
            <a:off x="7881258" y="3650498"/>
            <a:ext cx="3312886" cy="523220"/>
          </a:xfrm>
          <a:prstGeom prst="rect">
            <a:avLst/>
          </a:prstGeom>
          <a:noFill/>
        </p:spPr>
        <p:txBody>
          <a:bodyPr wrap="square" rtlCol="0">
            <a:spAutoFit/>
          </a:bodyPr>
          <a:lstStyle/>
          <a:p>
            <a:r>
              <a:rPr lang="en-SG" sz="2800" dirty="0"/>
              <a:t>Near-constant trend</a:t>
            </a:r>
          </a:p>
        </p:txBody>
      </p:sp>
    </p:spTree>
    <p:extLst>
      <p:ext uri="{BB962C8B-B14F-4D97-AF65-F5344CB8AC3E}">
        <p14:creationId xmlns:p14="http://schemas.microsoft.com/office/powerpoint/2010/main" val="22721951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BDCDC-3749-46ED-BB88-1CABB73F7889}"/>
              </a:ext>
            </a:extLst>
          </p:cNvPr>
          <p:cNvSpPr>
            <a:spLocks noGrp="1"/>
          </p:cNvSpPr>
          <p:nvPr>
            <p:ph type="title"/>
          </p:nvPr>
        </p:nvSpPr>
        <p:spPr/>
        <p:txBody>
          <a:bodyPr/>
          <a:lstStyle/>
          <a:p>
            <a:r>
              <a:rPr lang="en-SG" dirty="0">
                <a:latin typeface="Helvetica" panose="020B0604020202020204" pitchFamily="34" charset="0"/>
                <a:cs typeface="Helvetica" panose="020B0604020202020204" pitchFamily="34" charset="0"/>
              </a:rPr>
              <a:t>Q3: Policy Analysis</a:t>
            </a:r>
            <a:endParaRPr lang="en-SG" dirty="0"/>
          </a:p>
        </p:txBody>
      </p:sp>
      <p:sp>
        <p:nvSpPr>
          <p:cNvPr id="3" name="Content Placeholder 2">
            <a:extLst>
              <a:ext uri="{FF2B5EF4-FFF2-40B4-BE49-F238E27FC236}">
                <a16:creationId xmlns:a16="http://schemas.microsoft.com/office/drawing/2014/main" id="{5D3FB56F-1DB7-4644-AB2A-C76634E87E3D}"/>
              </a:ext>
            </a:extLst>
          </p:cNvPr>
          <p:cNvSpPr>
            <a:spLocks noGrp="1"/>
          </p:cNvSpPr>
          <p:nvPr>
            <p:ph idx="1"/>
          </p:nvPr>
        </p:nvSpPr>
        <p:spPr/>
        <p:txBody>
          <a:bodyPr/>
          <a:lstStyle/>
          <a:p>
            <a:pPr marL="0" indent="0">
              <a:buNone/>
            </a:pPr>
            <a:r>
              <a:rPr lang="en-US" b="1" dirty="0"/>
              <a:t>Question 3C**: </a:t>
            </a:r>
          </a:p>
          <a:p>
            <a:pPr marL="0" indent="0">
              <a:buNone/>
            </a:pPr>
            <a:r>
              <a:rPr lang="en-US" dirty="0"/>
              <a:t>The Downtown Line Stage 2 connects the Bukit Panjang heartland to the city.  Have prices increased for resale flats in the towns served by this Line? You might want to use a difference-in-differences model for this task.</a:t>
            </a:r>
          </a:p>
          <a:p>
            <a:endParaRPr lang="en-SG" dirty="0"/>
          </a:p>
        </p:txBody>
      </p:sp>
    </p:spTree>
    <p:extLst>
      <p:ext uri="{BB962C8B-B14F-4D97-AF65-F5344CB8AC3E}">
        <p14:creationId xmlns:p14="http://schemas.microsoft.com/office/powerpoint/2010/main" val="3183243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FBA06AD-7AA8-46D3-92B2-08A0C03864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548" y="1281213"/>
            <a:ext cx="11201482" cy="4881598"/>
          </a:xfrm>
          <a:prstGeom prst="rect">
            <a:avLst/>
          </a:prstGeom>
        </p:spPr>
      </p:pic>
      <p:sp>
        <p:nvSpPr>
          <p:cNvPr id="2" name="Title 1">
            <a:extLst>
              <a:ext uri="{FF2B5EF4-FFF2-40B4-BE49-F238E27FC236}">
                <a16:creationId xmlns:a16="http://schemas.microsoft.com/office/drawing/2014/main" id="{1141E9DA-DB58-4292-A9C1-B0BF1A23C805}"/>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A Peek</a:t>
            </a:r>
          </a:p>
        </p:txBody>
      </p:sp>
    </p:spTree>
    <p:extLst>
      <p:ext uri="{BB962C8B-B14F-4D97-AF65-F5344CB8AC3E}">
        <p14:creationId xmlns:p14="http://schemas.microsoft.com/office/powerpoint/2010/main" val="5440639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066C3-2817-4363-82DC-503164764485}"/>
              </a:ext>
            </a:extLst>
          </p:cNvPr>
          <p:cNvSpPr>
            <a:spLocks noGrp="1"/>
          </p:cNvSpPr>
          <p:nvPr>
            <p:ph type="title"/>
          </p:nvPr>
        </p:nvSpPr>
        <p:spPr/>
        <p:txBody>
          <a:bodyPr/>
          <a:lstStyle/>
          <a:p>
            <a:r>
              <a:rPr lang="en-SG" dirty="0">
                <a:latin typeface="Helvetica" panose="020B0604020202020204" pitchFamily="34" charset="0"/>
                <a:cs typeface="Helvetica" panose="020B0604020202020204" pitchFamily="34" charset="0"/>
              </a:rPr>
              <a:t>Difference-in-Differences Model</a:t>
            </a:r>
          </a:p>
        </p:txBody>
      </p:sp>
      <p:sp>
        <p:nvSpPr>
          <p:cNvPr id="3" name="Content Placeholder 2">
            <a:extLst>
              <a:ext uri="{FF2B5EF4-FFF2-40B4-BE49-F238E27FC236}">
                <a16:creationId xmlns:a16="http://schemas.microsoft.com/office/drawing/2014/main" id="{D9AF1B82-D6CF-47E0-80C4-F137D35BF320}"/>
              </a:ext>
            </a:extLst>
          </p:cNvPr>
          <p:cNvSpPr>
            <a:spLocks noGrp="1"/>
          </p:cNvSpPr>
          <p:nvPr>
            <p:ph idx="1"/>
          </p:nvPr>
        </p:nvSpPr>
        <p:spPr>
          <a:xfrm>
            <a:off x="838200" y="1825625"/>
            <a:ext cx="6026063" cy="4351338"/>
          </a:xfrm>
        </p:spPr>
        <p:txBody>
          <a:bodyPr>
            <a:normAutofit/>
          </a:bodyPr>
          <a:lstStyle/>
          <a:p>
            <a:r>
              <a:rPr lang="en-US" dirty="0"/>
              <a:t>Used to </a:t>
            </a:r>
            <a:r>
              <a:rPr lang="en-US" b="1" dirty="0"/>
              <a:t>estimate causal effects of the opening of Singapore's Downtown Line</a:t>
            </a:r>
          </a:p>
          <a:p>
            <a:r>
              <a:rPr lang="en-US" dirty="0"/>
              <a:t>Two groups: Control and Treatment</a:t>
            </a:r>
          </a:p>
          <a:p>
            <a:endParaRPr lang="en-US" dirty="0"/>
          </a:p>
          <a:p>
            <a:r>
              <a:rPr lang="en-US" dirty="0"/>
              <a:t>Control group: Flats </a:t>
            </a:r>
            <a:r>
              <a:rPr lang="en-US" i="1" dirty="0"/>
              <a:t>outside</a:t>
            </a:r>
            <a:r>
              <a:rPr lang="en-US" dirty="0"/>
              <a:t> 1km radius of any DTL station</a:t>
            </a:r>
          </a:p>
          <a:p>
            <a:r>
              <a:rPr lang="en-US" dirty="0"/>
              <a:t>Treatment group: Flats </a:t>
            </a:r>
            <a:r>
              <a:rPr lang="en-US" i="1" dirty="0"/>
              <a:t>within</a:t>
            </a:r>
            <a:r>
              <a:rPr lang="en-US" dirty="0"/>
              <a:t> 1km radius of any DTL station</a:t>
            </a:r>
            <a:endParaRPr lang="en-SG" dirty="0"/>
          </a:p>
          <a:p>
            <a:pPr marL="0" indent="0">
              <a:buNone/>
            </a:pPr>
            <a:endParaRPr lang="en-SG" dirty="0"/>
          </a:p>
          <a:p>
            <a:pPr marL="0" indent="0">
              <a:buNone/>
            </a:pPr>
            <a:endParaRPr lang="en-US" dirty="0"/>
          </a:p>
        </p:txBody>
      </p:sp>
      <p:pic>
        <p:nvPicPr>
          <p:cNvPr id="5" name="Picture 4">
            <a:extLst>
              <a:ext uri="{FF2B5EF4-FFF2-40B4-BE49-F238E27FC236}">
                <a16:creationId xmlns:a16="http://schemas.microsoft.com/office/drawing/2014/main" id="{2B3B9F81-693E-451F-98BD-CEC38B93CCCC}"/>
              </a:ext>
            </a:extLst>
          </p:cNvPr>
          <p:cNvPicPr>
            <a:picLocks noChangeAspect="1"/>
          </p:cNvPicPr>
          <p:nvPr/>
        </p:nvPicPr>
        <p:blipFill>
          <a:blip r:embed="rId2"/>
          <a:stretch>
            <a:fillRect/>
          </a:stretch>
        </p:blipFill>
        <p:spPr>
          <a:xfrm>
            <a:off x="7271249" y="2410137"/>
            <a:ext cx="3864389" cy="3996882"/>
          </a:xfrm>
          <a:prstGeom prst="rect">
            <a:avLst/>
          </a:prstGeom>
        </p:spPr>
      </p:pic>
      <p:pic>
        <p:nvPicPr>
          <p:cNvPr id="6" name="Picture 5">
            <a:extLst>
              <a:ext uri="{FF2B5EF4-FFF2-40B4-BE49-F238E27FC236}">
                <a16:creationId xmlns:a16="http://schemas.microsoft.com/office/drawing/2014/main" id="{EEEE4403-4F47-440B-9A63-851752E316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3414" y="450981"/>
            <a:ext cx="1848133" cy="1374644"/>
          </a:xfrm>
          <a:prstGeom prst="rect">
            <a:avLst/>
          </a:prstGeom>
        </p:spPr>
      </p:pic>
    </p:spTree>
    <p:extLst>
      <p:ext uri="{BB962C8B-B14F-4D97-AF65-F5344CB8AC3E}">
        <p14:creationId xmlns:p14="http://schemas.microsoft.com/office/powerpoint/2010/main" val="23416670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63CE0-FC73-4A6B-AEEC-43A47CAED858}"/>
              </a:ext>
            </a:extLst>
          </p:cNvPr>
          <p:cNvSpPr>
            <a:spLocks noGrp="1"/>
          </p:cNvSpPr>
          <p:nvPr>
            <p:ph type="title"/>
          </p:nvPr>
        </p:nvSpPr>
        <p:spPr>
          <a:xfrm>
            <a:off x="838200" y="365125"/>
            <a:ext cx="9344891" cy="1325563"/>
          </a:xfrm>
        </p:spPr>
        <p:txBody>
          <a:bodyPr/>
          <a:lstStyle/>
          <a:p>
            <a:r>
              <a:rPr lang="en-SG" dirty="0">
                <a:latin typeface="Helvetica" panose="020B0604020202020204" pitchFamily="34" charset="0"/>
                <a:cs typeface="Helvetica" panose="020B0604020202020204" pitchFamily="34" charset="0"/>
              </a:rPr>
              <a:t>Did Opening of DTL affect Average Price per Sqm of HDB Resale Flats?</a:t>
            </a:r>
          </a:p>
        </p:txBody>
      </p:sp>
      <p:pic>
        <p:nvPicPr>
          <p:cNvPr id="5" name="Picture 4">
            <a:extLst>
              <a:ext uri="{FF2B5EF4-FFF2-40B4-BE49-F238E27FC236}">
                <a16:creationId xmlns:a16="http://schemas.microsoft.com/office/drawing/2014/main" id="{795C71C5-EC2C-4BB7-A28C-7EC825862AF5}"/>
              </a:ext>
            </a:extLst>
          </p:cNvPr>
          <p:cNvPicPr>
            <a:picLocks noChangeAspect="1"/>
          </p:cNvPicPr>
          <p:nvPr/>
        </p:nvPicPr>
        <p:blipFill>
          <a:blip r:embed="rId3"/>
          <a:stretch>
            <a:fillRect/>
          </a:stretch>
        </p:blipFill>
        <p:spPr>
          <a:xfrm>
            <a:off x="2220108" y="2149475"/>
            <a:ext cx="7639050" cy="4343400"/>
          </a:xfrm>
          <a:prstGeom prst="rect">
            <a:avLst/>
          </a:prstGeom>
        </p:spPr>
      </p:pic>
      <p:pic>
        <p:nvPicPr>
          <p:cNvPr id="6" name="Picture 5">
            <a:extLst>
              <a:ext uri="{FF2B5EF4-FFF2-40B4-BE49-F238E27FC236}">
                <a16:creationId xmlns:a16="http://schemas.microsoft.com/office/drawing/2014/main" id="{B62B1AA1-7711-438D-8454-57C0B4CC3E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3969" y="249010"/>
            <a:ext cx="1411288" cy="1057103"/>
          </a:xfrm>
          <a:prstGeom prst="rect">
            <a:avLst/>
          </a:prstGeom>
        </p:spPr>
      </p:pic>
    </p:spTree>
    <p:extLst>
      <p:ext uri="{BB962C8B-B14F-4D97-AF65-F5344CB8AC3E}">
        <p14:creationId xmlns:p14="http://schemas.microsoft.com/office/powerpoint/2010/main" val="42504539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013E1-6221-43E4-B933-AAEE2643191E}"/>
              </a:ext>
            </a:extLst>
          </p:cNvPr>
          <p:cNvSpPr>
            <a:spLocks noGrp="1"/>
          </p:cNvSpPr>
          <p:nvPr>
            <p:ph type="title"/>
          </p:nvPr>
        </p:nvSpPr>
        <p:spPr/>
        <p:txBody>
          <a:bodyPr/>
          <a:lstStyle/>
          <a:p>
            <a:r>
              <a:rPr lang="en-SG" dirty="0">
                <a:latin typeface="Helvetica" panose="020B0604020202020204" pitchFamily="34" charset="0"/>
                <a:cs typeface="Helvetica" panose="020B0604020202020204" pitchFamily="34" charset="0"/>
              </a:rPr>
              <a:t>Estimating the </a:t>
            </a:r>
            <a:r>
              <a:rPr lang="en-SG" dirty="0" err="1">
                <a:latin typeface="Helvetica" panose="020B0604020202020204" pitchFamily="34" charset="0"/>
                <a:cs typeface="Helvetica" panose="020B0604020202020204" pitchFamily="34" charset="0"/>
              </a:rPr>
              <a:t>DiD</a:t>
            </a:r>
            <a:r>
              <a:rPr lang="en-SG" dirty="0">
                <a:latin typeface="Helvetica" panose="020B0604020202020204" pitchFamily="34" charset="0"/>
                <a:cs typeface="Helvetica" panose="020B0604020202020204" pitchFamily="34" charset="0"/>
              </a:rPr>
              <a:t> estimator</a:t>
            </a:r>
          </a:p>
        </p:txBody>
      </p:sp>
      <p:pic>
        <p:nvPicPr>
          <p:cNvPr id="4" name="Picture 3">
            <a:extLst>
              <a:ext uri="{FF2B5EF4-FFF2-40B4-BE49-F238E27FC236}">
                <a16:creationId xmlns:a16="http://schemas.microsoft.com/office/drawing/2014/main" id="{5C77F5C0-03F7-49DB-9779-981AE801398F}"/>
              </a:ext>
            </a:extLst>
          </p:cNvPr>
          <p:cNvPicPr>
            <a:picLocks noChangeAspect="1"/>
          </p:cNvPicPr>
          <p:nvPr/>
        </p:nvPicPr>
        <p:blipFill>
          <a:blip r:embed="rId2"/>
          <a:stretch>
            <a:fillRect/>
          </a:stretch>
        </p:blipFill>
        <p:spPr>
          <a:xfrm>
            <a:off x="838200" y="2033783"/>
            <a:ext cx="9820275" cy="3905250"/>
          </a:xfrm>
          <a:prstGeom prst="rect">
            <a:avLst/>
          </a:prstGeom>
        </p:spPr>
      </p:pic>
      <p:sp>
        <p:nvSpPr>
          <p:cNvPr id="5" name="TextBox 4">
            <a:extLst>
              <a:ext uri="{FF2B5EF4-FFF2-40B4-BE49-F238E27FC236}">
                <a16:creationId xmlns:a16="http://schemas.microsoft.com/office/drawing/2014/main" id="{91296C87-A387-4AAC-BA43-E901D45C040D}"/>
              </a:ext>
            </a:extLst>
          </p:cNvPr>
          <p:cNvSpPr txBox="1"/>
          <p:nvPr/>
        </p:nvSpPr>
        <p:spPr>
          <a:xfrm>
            <a:off x="7546932" y="2899775"/>
            <a:ext cx="3806868" cy="2862322"/>
          </a:xfrm>
          <a:prstGeom prst="rect">
            <a:avLst/>
          </a:prstGeom>
          <a:noFill/>
        </p:spPr>
        <p:txBody>
          <a:bodyPr wrap="square" rtlCol="0">
            <a:spAutoFit/>
          </a:bodyPr>
          <a:lstStyle/>
          <a:p>
            <a:pPr marL="285750" indent="-285750">
              <a:buFont typeface="Arial" panose="020B0604020202020204" pitchFamily="34" charset="0"/>
              <a:buChar char="•"/>
            </a:pPr>
            <a:r>
              <a:rPr lang="en-SG" dirty="0"/>
              <a:t>Helped to increase average price per sqm of flats near a DTL station by 3.9%.</a:t>
            </a:r>
          </a:p>
          <a:p>
            <a:pPr marL="285750" indent="-285750">
              <a:buFont typeface="Arial" panose="020B0604020202020204" pitchFamily="34" charset="0"/>
              <a:buChar char="•"/>
            </a:pPr>
            <a:endParaRPr lang="en-SG" dirty="0"/>
          </a:p>
          <a:p>
            <a:pPr marL="285750" indent="-285750">
              <a:buFont typeface="Arial" panose="020B0604020202020204" pitchFamily="34" charset="0"/>
              <a:buChar char="•"/>
            </a:pPr>
            <a:r>
              <a:rPr lang="en-US" dirty="0"/>
              <a:t>But the average price per sqm of flats was experiencing a 2.8% growth after the opening of DTL, regardless of its proximity to a DTL station.</a:t>
            </a:r>
          </a:p>
          <a:p>
            <a:pPr marL="285750" indent="-285750">
              <a:buFont typeface="Arial" panose="020B0604020202020204" pitchFamily="34" charset="0"/>
              <a:buChar char="•"/>
            </a:pPr>
            <a:endParaRPr lang="en-US" dirty="0"/>
          </a:p>
        </p:txBody>
      </p:sp>
      <p:cxnSp>
        <p:nvCxnSpPr>
          <p:cNvPr id="7" name="Straight Arrow Connector 6">
            <a:extLst>
              <a:ext uri="{FF2B5EF4-FFF2-40B4-BE49-F238E27FC236}">
                <a16:creationId xmlns:a16="http://schemas.microsoft.com/office/drawing/2014/main" id="{7285D4EF-49EB-430D-8C8A-56CA29C5C011}"/>
              </a:ext>
            </a:extLst>
          </p:cNvPr>
          <p:cNvCxnSpPr/>
          <p:nvPr/>
        </p:nvCxnSpPr>
        <p:spPr>
          <a:xfrm flipV="1">
            <a:off x="2574099" y="3162822"/>
            <a:ext cx="4916465" cy="163464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90E4DEC-3B9A-41E6-8B08-28D15680F4D7}"/>
              </a:ext>
            </a:extLst>
          </p:cNvPr>
          <p:cNvCxnSpPr>
            <a:cxnSpLocks/>
          </p:cNvCxnSpPr>
          <p:nvPr/>
        </p:nvCxnSpPr>
        <p:spPr>
          <a:xfrm flipV="1">
            <a:off x="2574099" y="4189956"/>
            <a:ext cx="4916465" cy="44467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526EF8A-7827-43F1-8804-101D179F1C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56405" y="365124"/>
            <a:ext cx="1581581" cy="1325563"/>
          </a:xfrm>
          <a:prstGeom prst="rect">
            <a:avLst/>
          </a:prstGeom>
        </p:spPr>
      </p:pic>
    </p:spTree>
    <p:extLst>
      <p:ext uri="{BB962C8B-B14F-4D97-AF65-F5344CB8AC3E}">
        <p14:creationId xmlns:p14="http://schemas.microsoft.com/office/powerpoint/2010/main" val="7744659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9A5FA-0FF8-47FC-A723-3139BB69F228}"/>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Q3: Policy Analysis</a:t>
            </a:r>
          </a:p>
        </p:txBody>
      </p:sp>
      <p:sp>
        <p:nvSpPr>
          <p:cNvPr id="3" name="Content Placeholder 2">
            <a:extLst>
              <a:ext uri="{FF2B5EF4-FFF2-40B4-BE49-F238E27FC236}">
                <a16:creationId xmlns:a16="http://schemas.microsoft.com/office/drawing/2014/main" id="{6273FE00-2170-4AF4-B91C-4F9A7C6ECF43}"/>
              </a:ext>
            </a:extLst>
          </p:cNvPr>
          <p:cNvSpPr>
            <a:spLocks noGrp="1"/>
          </p:cNvSpPr>
          <p:nvPr>
            <p:ph idx="1"/>
          </p:nvPr>
        </p:nvSpPr>
        <p:spPr/>
        <p:txBody>
          <a:bodyPr>
            <a:normAutofit/>
          </a:bodyPr>
          <a:lstStyle/>
          <a:p>
            <a:pPr marL="0" indent="0">
              <a:buNone/>
            </a:pPr>
            <a:r>
              <a:rPr lang="en-SG" b="1" dirty="0"/>
              <a:t>Question 3D***: </a:t>
            </a:r>
          </a:p>
          <a:p>
            <a:pPr marL="0" indent="0">
              <a:buNone/>
            </a:pPr>
            <a:r>
              <a:rPr lang="en-SG" dirty="0"/>
              <a:t>There have been comments online that people are buying flats in towns further from the city so that the cost savings can be used for a car.  </a:t>
            </a:r>
          </a:p>
          <a:p>
            <a:pPr marL="0" indent="0">
              <a:buNone/>
            </a:pPr>
            <a:r>
              <a:rPr lang="en-SG" dirty="0"/>
              <a:t>Are resale prices in HDB estates in areas further away from the city (i.e. Sengkang and Punggol) impacted by Certificate of Entitlement (COE) prices for cars?  </a:t>
            </a:r>
          </a:p>
          <a:p>
            <a:pPr marL="0" indent="0">
              <a:buNone/>
            </a:pPr>
            <a:endParaRPr lang="en-SG" dirty="0"/>
          </a:p>
        </p:txBody>
      </p:sp>
    </p:spTree>
    <p:extLst>
      <p:ext uri="{BB962C8B-B14F-4D97-AF65-F5344CB8AC3E}">
        <p14:creationId xmlns:p14="http://schemas.microsoft.com/office/powerpoint/2010/main" val="15204465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AC293-CD44-4E8F-8D08-0F7AD5A31EBD}"/>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About COE Prices</a:t>
            </a:r>
          </a:p>
        </p:txBody>
      </p:sp>
      <p:sp>
        <p:nvSpPr>
          <p:cNvPr id="3" name="Content Placeholder 2">
            <a:extLst>
              <a:ext uri="{FF2B5EF4-FFF2-40B4-BE49-F238E27FC236}">
                <a16:creationId xmlns:a16="http://schemas.microsoft.com/office/drawing/2014/main" id="{41AEB739-953A-4B7C-B6F0-885A0874C067}"/>
              </a:ext>
            </a:extLst>
          </p:cNvPr>
          <p:cNvSpPr>
            <a:spLocks noGrp="1"/>
          </p:cNvSpPr>
          <p:nvPr>
            <p:ph idx="1"/>
          </p:nvPr>
        </p:nvSpPr>
        <p:spPr>
          <a:xfrm>
            <a:off x="838200" y="1828574"/>
            <a:ext cx="10515600" cy="805769"/>
          </a:xfrm>
        </p:spPr>
        <p:txBody>
          <a:bodyPr/>
          <a:lstStyle/>
          <a:p>
            <a:r>
              <a:rPr lang="en-US" b="1" dirty="0"/>
              <a:t>COE prices</a:t>
            </a:r>
            <a:r>
              <a:rPr lang="en-US" dirty="0"/>
              <a:t> are determined by the interaction of </a:t>
            </a:r>
            <a:r>
              <a:rPr lang="en-US" b="1" dirty="0"/>
              <a:t>demand</a:t>
            </a:r>
            <a:r>
              <a:rPr lang="en-US" dirty="0"/>
              <a:t> and supply.</a:t>
            </a:r>
          </a:p>
        </p:txBody>
      </p:sp>
      <p:pic>
        <p:nvPicPr>
          <p:cNvPr id="5" name="Picture 4">
            <a:extLst>
              <a:ext uri="{FF2B5EF4-FFF2-40B4-BE49-F238E27FC236}">
                <a16:creationId xmlns:a16="http://schemas.microsoft.com/office/drawing/2014/main" id="{F8A62BFF-3930-40E7-AFE1-BD79EDF2B981}"/>
              </a:ext>
            </a:extLst>
          </p:cNvPr>
          <p:cNvPicPr>
            <a:picLocks noChangeAspect="1"/>
          </p:cNvPicPr>
          <p:nvPr/>
        </p:nvPicPr>
        <p:blipFill>
          <a:blip r:embed="rId2"/>
          <a:stretch>
            <a:fillRect/>
          </a:stretch>
        </p:blipFill>
        <p:spPr>
          <a:xfrm>
            <a:off x="806640" y="2794737"/>
            <a:ext cx="5216625" cy="3627040"/>
          </a:xfrm>
          <a:prstGeom prst="rect">
            <a:avLst/>
          </a:prstGeom>
        </p:spPr>
      </p:pic>
      <p:pic>
        <p:nvPicPr>
          <p:cNvPr id="6" name="Picture 5">
            <a:extLst>
              <a:ext uri="{FF2B5EF4-FFF2-40B4-BE49-F238E27FC236}">
                <a16:creationId xmlns:a16="http://schemas.microsoft.com/office/drawing/2014/main" id="{BB9166A6-6340-40B5-9F85-C55451B12FA1}"/>
              </a:ext>
            </a:extLst>
          </p:cNvPr>
          <p:cNvPicPr>
            <a:picLocks noChangeAspect="1"/>
          </p:cNvPicPr>
          <p:nvPr/>
        </p:nvPicPr>
        <p:blipFill>
          <a:blip r:embed="rId3"/>
          <a:stretch>
            <a:fillRect/>
          </a:stretch>
        </p:blipFill>
        <p:spPr>
          <a:xfrm>
            <a:off x="6332722" y="2794737"/>
            <a:ext cx="5216625" cy="3622758"/>
          </a:xfrm>
          <a:prstGeom prst="rect">
            <a:avLst/>
          </a:prstGeom>
        </p:spPr>
      </p:pic>
      <p:pic>
        <p:nvPicPr>
          <p:cNvPr id="7" name="Picture 6">
            <a:extLst>
              <a:ext uri="{FF2B5EF4-FFF2-40B4-BE49-F238E27FC236}">
                <a16:creationId xmlns:a16="http://schemas.microsoft.com/office/drawing/2014/main" id="{A73CC6E1-F9F1-408A-8CAE-0CD0C9D882C7}"/>
              </a:ext>
            </a:extLst>
          </p:cNvPr>
          <p:cNvPicPr>
            <a:picLocks noChangeAspect="1"/>
          </p:cNvPicPr>
          <p:nvPr/>
        </p:nvPicPr>
        <p:blipFill>
          <a:blip r:embed="rId2"/>
          <a:stretch>
            <a:fillRect/>
          </a:stretch>
        </p:blipFill>
        <p:spPr>
          <a:xfrm>
            <a:off x="806640" y="2794737"/>
            <a:ext cx="5216625" cy="3627040"/>
          </a:xfrm>
          <a:prstGeom prst="rect">
            <a:avLst/>
          </a:prstGeom>
        </p:spPr>
      </p:pic>
      <p:sp>
        <p:nvSpPr>
          <p:cNvPr id="8" name="TextBox 7">
            <a:extLst>
              <a:ext uri="{FF2B5EF4-FFF2-40B4-BE49-F238E27FC236}">
                <a16:creationId xmlns:a16="http://schemas.microsoft.com/office/drawing/2014/main" id="{7CB02945-B2FB-4BDC-8E02-EAFB9FB5F6EE}"/>
              </a:ext>
            </a:extLst>
          </p:cNvPr>
          <p:cNvSpPr txBox="1"/>
          <p:nvPr/>
        </p:nvSpPr>
        <p:spPr>
          <a:xfrm>
            <a:off x="2764971" y="4934857"/>
            <a:ext cx="2982686" cy="529772"/>
          </a:xfrm>
          <a:prstGeom prst="rect">
            <a:avLst/>
          </a:prstGeom>
          <a:noFill/>
        </p:spPr>
        <p:txBody>
          <a:bodyPr wrap="square" rtlCol="0">
            <a:spAutoFit/>
          </a:bodyPr>
          <a:lstStyle/>
          <a:p>
            <a:endParaRPr lang="en-SG" dirty="0"/>
          </a:p>
        </p:txBody>
      </p:sp>
      <p:pic>
        <p:nvPicPr>
          <p:cNvPr id="9" name="Picture 8">
            <a:extLst>
              <a:ext uri="{FF2B5EF4-FFF2-40B4-BE49-F238E27FC236}">
                <a16:creationId xmlns:a16="http://schemas.microsoft.com/office/drawing/2014/main" id="{5671A51C-289D-47F6-AF64-5A05D06470F4}"/>
              </a:ext>
            </a:extLst>
          </p:cNvPr>
          <p:cNvPicPr>
            <a:picLocks noChangeAspect="1"/>
          </p:cNvPicPr>
          <p:nvPr/>
        </p:nvPicPr>
        <p:blipFill>
          <a:blip r:embed="rId4"/>
          <a:stretch>
            <a:fillRect/>
          </a:stretch>
        </p:blipFill>
        <p:spPr>
          <a:xfrm>
            <a:off x="6096000" y="2794737"/>
            <a:ext cx="5406571" cy="3699827"/>
          </a:xfrm>
          <a:prstGeom prst="rect">
            <a:avLst/>
          </a:prstGeom>
        </p:spPr>
      </p:pic>
    </p:spTree>
    <p:extLst>
      <p:ext uri="{BB962C8B-B14F-4D97-AF65-F5344CB8AC3E}">
        <p14:creationId xmlns:p14="http://schemas.microsoft.com/office/powerpoint/2010/main" val="29083220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AC293-CD44-4E8F-8D08-0F7AD5A31EBD}"/>
              </a:ext>
            </a:extLst>
          </p:cNvPr>
          <p:cNvSpPr>
            <a:spLocks noGrp="1"/>
          </p:cNvSpPr>
          <p:nvPr>
            <p:ph type="title"/>
          </p:nvPr>
        </p:nvSpPr>
        <p:spPr>
          <a:xfrm>
            <a:off x="838200" y="365125"/>
            <a:ext cx="9220200" cy="1325563"/>
          </a:xfrm>
        </p:spPr>
        <p:txBody>
          <a:bodyPr>
            <a:normAutofit/>
          </a:bodyPr>
          <a:lstStyle/>
          <a:p>
            <a:r>
              <a:rPr lang="en-SG" sz="3600" dirty="0">
                <a:latin typeface="Helvetica" panose="020B0604020202020204" pitchFamily="34" charset="0"/>
                <a:cs typeface="Helvetica" panose="020B0604020202020204" pitchFamily="34" charset="0"/>
              </a:rPr>
              <a:t>Flats bought are further away to central area</a:t>
            </a:r>
          </a:p>
        </p:txBody>
      </p:sp>
      <p:pic>
        <p:nvPicPr>
          <p:cNvPr id="5" name="Picture 4">
            <a:extLst>
              <a:ext uri="{FF2B5EF4-FFF2-40B4-BE49-F238E27FC236}">
                <a16:creationId xmlns:a16="http://schemas.microsoft.com/office/drawing/2014/main" id="{F8A62BFF-3930-40E7-AFE1-BD79EDF2B981}"/>
              </a:ext>
            </a:extLst>
          </p:cNvPr>
          <p:cNvPicPr>
            <a:picLocks noChangeAspect="1"/>
          </p:cNvPicPr>
          <p:nvPr/>
        </p:nvPicPr>
        <p:blipFill>
          <a:blip r:embed="rId2"/>
          <a:stretch>
            <a:fillRect/>
          </a:stretch>
        </p:blipFill>
        <p:spPr>
          <a:xfrm>
            <a:off x="806640" y="2794737"/>
            <a:ext cx="5216625" cy="3627040"/>
          </a:xfrm>
          <a:prstGeom prst="rect">
            <a:avLst/>
          </a:prstGeom>
        </p:spPr>
      </p:pic>
      <p:sp>
        <p:nvSpPr>
          <p:cNvPr id="7" name="TextBox 6">
            <a:extLst>
              <a:ext uri="{FF2B5EF4-FFF2-40B4-BE49-F238E27FC236}">
                <a16:creationId xmlns:a16="http://schemas.microsoft.com/office/drawing/2014/main" id="{E3935269-1297-4791-888F-D6530392E0C9}"/>
              </a:ext>
            </a:extLst>
          </p:cNvPr>
          <p:cNvSpPr txBox="1"/>
          <p:nvPr/>
        </p:nvSpPr>
        <p:spPr>
          <a:xfrm>
            <a:off x="2764971" y="4934857"/>
            <a:ext cx="2982686" cy="529772"/>
          </a:xfrm>
          <a:prstGeom prst="rect">
            <a:avLst/>
          </a:prstGeom>
          <a:noFill/>
        </p:spPr>
        <p:txBody>
          <a:bodyPr wrap="square" rtlCol="0">
            <a:spAutoFit/>
          </a:bodyPr>
          <a:lstStyle/>
          <a:p>
            <a:endParaRPr lang="en-SG" dirty="0"/>
          </a:p>
        </p:txBody>
      </p:sp>
      <p:pic>
        <p:nvPicPr>
          <p:cNvPr id="13" name="Picture 12">
            <a:extLst>
              <a:ext uri="{FF2B5EF4-FFF2-40B4-BE49-F238E27FC236}">
                <a16:creationId xmlns:a16="http://schemas.microsoft.com/office/drawing/2014/main" id="{6023BA0A-A60B-423B-B886-4206D481F486}"/>
              </a:ext>
            </a:extLst>
          </p:cNvPr>
          <p:cNvPicPr>
            <a:picLocks noChangeAspect="1"/>
          </p:cNvPicPr>
          <p:nvPr/>
        </p:nvPicPr>
        <p:blipFill>
          <a:blip r:embed="rId3"/>
          <a:stretch>
            <a:fillRect/>
          </a:stretch>
        </p:blipFill>
        <p:spPr>
          <a:xfrm>
            <a:off x="7128590" y="2587029"/>
            <a:ext cx="4050398" cy="4042456"/>
          </a:xfrm>
          <a:prstGeom prst="rect">
            <a:avLst/>
          </a:prstGeom>
        </p:spPr>
      </p:pic>
      <p:sp>
        <p:nvSpPr>
          <p:cNvPr id="4" name="Rectangle: Rounded Corners 3">
            <a:extLst>
              <a:ext uri="{FF2B5EF4-FFF2-40B4-BE49-F238E27FC236}">
                <a16:creationId xmlns:a16="http://schemas.microsoft.com/office/drawing/2014/main" id="{96F4CD3D-65BA-41BD-B99A-FCC4539E3D75}"/>
              </a:ext>
            </a:extLst>
          </p:cNvPr>
          <p:cNvSpPr/>
          <p:nvPr/>
        </p:nvSpPr>
        <p:spPr>
          <a:xfrm>
            <a:off x="8683628" y="3062032"/>
            <a:ext cx="2495360" cy="2032963"/>
          </a:xfrm>
          <a:prstGeom prst="roundRect">
            <a:avLst/>
          </a:prstGeom>
          <a:solidFill>
            <a:schemeClr val="accent4">
              <a:lumMod val="40000"/>
              <a:lumOff val="60000"/>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A50487F5-6715-46DB-BAF6-C4AD8E0887BC}"/>
              </a:ext>
            </a:extLst>
          </p:cNvPr>
          <p:cNvSpPr txBox="1"/>
          <p:nvPr/>
        </p:nvSpPr>
        <p:spPr>
          <a:xfrm>
            <a:off x="8947417" y="4011527"/>
            <a:ext cx="2231571" cy="923330"/>
          </a:xfrm>
          <a:prstGeom prst="rect">
            <a:avLst/>
          </a:prstGeom>
          <a:noFill/>
        </p:spPr>
        <p:txBody>
          <a:bodyPr wrap="square" rtlCol="0">
            <a:spAutoFit/>
          </a:bodyPr>
          <a:lstStyle/>
          <a:p>
            <a:r>
              <a:rPr lang="en-SG" dirty="0"/>
              <a:t>Flats purchased are further away from central region</a:t>
            </a:r>
          </a:p>
        </p:txBody>
      </p:sp>
      <p:pic>
        <p:nvPicPr>
          <p:cNvPr id="14" name="Picture 13">
            <a:extLst>
              <a:ext uri="{FF2B5EF4-FFF2-40B4-BE49-F238E27FC236}">
                <a16:creationId xmlns:a16="http://schemas.microsoft.com/office/drawing/2014/main" id="{0576D552-62E0-490E-9415-CA010A8359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97534" y="201978"/>
            <a:ext cx="1762907" cy="1162417"/>
          </a:xfrm>
          <a:prstGeom prst="rect">
            <a:avLst/>
          </a:prstGeom>
        </p:spPr>
      </p:pic>
    </p:spTree>
    <p:extLst>
      <p:ext uri="{BB962C8B-B14F-4D97-AF65-F5344CB8AC3E}">
        <p14:creationId xmlns:p14="http://schemas.microsoft.com/office/powerpoint/2010/main" val="9627556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7F1B5-EFD2-4FFF-9681-546174DB5758}"/>
              </a:ext>
            </a:extLst>
          </p:cNvPr>
          <p:cNvSpPr>
            <a:spLocks noGrp="1"/>
          </p:cNvSpPr>
          <p:nvPr>
            <p:ph type="title"/>
          </p:nvPr>
        </p:nvSpPr>
        <p:spPr>
          <a:xfrm>
            <a:off x="838200" y="365125"/>
            <a:ext cx="9026236" cy="1325563"/>
          </a:xfrm>
        </p:spPr>
        <p:txBody>
          <a:bodyPr/>
          <a:lstStyle/>
          <a:p>
            <a:r>
              <a:rPr lang="en-SG" dirty="0">
                <a:latin typeface="Helvetica" panose="020B0604020202020204" pitchFamily="34" charset="0"/>
                <a:cs typeface="Helvetica" panose="020B0604020202020204" pitchFamily="34" charset="0"/>
              </a:rPr>
              <a:t>Q3D: Looking at Resale Prices and COE</a:t>
            </a:r>
            <a:endParaRPr lang="en-SG" dirty="0"/>
          </a:p>
        </p:txBody>
      </p:sp>
      <p:sp>
        <p:nvSpPr>
          <p:cNvPr id="5" name="TextBox 4">
            <a:extLst>
              <a:ext uri="{FF2B5EF4-FFF2-40B4-BE49-F238E27FC236}">
                <a16:creationId xmlns:a16="http://schemas.microsoft.com/office/drawing/2014/main" id="{2E120463-7A58-4D65-88B9-4AA939FF4EC2}"/>
              </a:ext>
            </a:extLst>
          </p:cNvPr>
          <p:cNvSpPr txBox="1"/>
          <p:nvPr/>
        </p:nvSpPr>
        <p:spPr>
          <a:xfrm>
            <a:off x="8123129" y="2148214"/>
            <a:ext cx="2787041" cy="2585323"/>
          </a:xfrm>
          <a:prstGeom prst="rect">
            <a:avLst/>
          </a:prstGeom>
          <a:noFill/>
        </p:spPr>
        <p:txBody>
          <a:bodyPr wrap="square" rtlCol="0">
            <a:spAutoFit/>
          </a:bodyPr>
          <a:lstStyle/>
          <a:p>
            <a:r>
              <a:rPr lang="en-SG" dirty="0"/>
              <a:t>Sengkang and Punggol fall in the 12 to 16 km mark.</a:t>
            </a:r>
          </a:p>
          <a:p>
            <a:endParaRPr lang="en-SG" dirty="0"/>
          </a:p>
          <a:p>
            <a:r>
              <a:rPr lang="en-SG" dirty="0"/>
              <a:t>Price trend of flats that are 8 to 20 km away from the city actually follows a similar pattern with COE prices.</a:t>
            </a:r>
          </a:p>
          <a:p>
            <a:endParaRPr lang="en-SG" dirty="0"/>
          </a:p>
        </p:txBody>
      </p:sp>
      <p:pic>
        <p:nvPicPr>
          <p:cNvPr id="6" name="Picture 5">
            <a:extLst>
              <a:ext uri="{FF2B5EF4-FFF2-40B4-BE49-F238E27FC236}">
                <a16:creationId xmlns:a16="http://schemas.microsoft.com/office/drawing/2014/main" id="{8D3E998B-CAF3-49F6-BA51-CA050461B5D5}"/>
              </a:ext>
            </a:extLst>
          </p:cNvPr>
          <p:cNvPicPr>
            <a:picLocks noChangeAspect="1"/>
          </p:cNvPicPr>
          <p:nvPr/>
        </p:nvPicPr>
        <p:blipFill>
          <a:blip r:embed="rId2"/>
          <a:stretch>
            <a:fillRect/>
          </a:stretch>
        </p:blipFill>
        <p:spPr>
          <a:xfrm>
            <a:off x="859073" y="1801878"/>
            <a:ext cx="6572241" cy="4802539"/>
          </a:xfrm>
          <a:prstGeom prst="rect">
            <a:avLst/>
          </a:prstGeom>
        </p:spPr>
      </p:pic>
      <p:pic>
        <p:nvPicPr>
          <p:cNvPr id="4" name="Picture 3">
            <a:extLst>
              <a:ext uri="{FF2B5EF4-FFF2-40B4-BE49-F238E27FC236}">
                <a16:creationId xmlns:a16="http://schemas.microsoft.com/office/drawing/2014/main" id="{20E67F63-0B1E-457F-8968-A859291FB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2925" y="299942"/>
            <a:ext cx="1853547" cy="1240191"/>
          </a:xfrm>
          <a:prstGeom prst="rect">
            <a:avLst/>
          </a:prstGeom>
        </p:spPr>
      </p:pic>
    </p:spTree>
    <p:extLst>
      <p:ext uri="{BB962C8B-B14F-4D97-AF65-F5344CB8AC3E}">
        <p14:creationId xmlns:p14="http://schemas.microsoft.com/office/powerpoint/2010/main" val="33688703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79164-2CD5-4962-BB56-104396A9DBEB}"/>
              </a:ext>
            </a:extLst>
          </p:cNvPr>
          <p:cNvSpPr>
            <a:spLocks noGrp="1"/>
          </p:cNvSpPr>
          <p:nvPr>
            <p:ph type="title"/>
          </p:nvPr>
        </p:nvSpPr>
        <p:spPr>
          <a:xfrm>
            <a:off x="838200" y="2766218"/>
            <a:ext cx="10515600" cy="1325563"/>
          </a:xfrm>
        </p:spPr>
        <p:txBody>
          <a:bodyPr/>
          <a:lstStyle/>
          <a:p>
            <a:pPr algn="ctr"/>
            <a:r>
              <a:rPr lang="en-SG" dirty="0">
                <a:latin typeface="Helvetica" panose="020B0604020202020204" pitchFamily="34" charset="0"/>
                <a:cs typeface="Helvetica" panose="020B0604020202020204" pitchFamily="34" charset="0"/>
              </a:rPr>
              <a:t>End.</a:t>
            </a:r>
          </a:p>
        </p:txBody>
      </p:sp>
    </p:spTree>
    <p:extLst>
      <p:ext uri="{BB962C8B-B14F-4D97-AF65-F5344CB8AC3E}">
        <p14:creationId xmlns:p14="http://schemas.microsoft.com/office/powerpoint/2010/main" val="1203406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FE396-E04A-46C3-961B-35B7DC006FE6}"/>
              </a:ext>
            </a:extLst>
          </p:cNvPr>
          <p:cNvSpPr>
            <a:spLocks noGrp="1"/>
          </p:cNvSpPr>
          <p:nvPr>
            <p:ph type="title"/>
          </p:nvPr>
        </p:nvSpPr>
        <p:spPr/>
        <p:txBody>
          <a:bodyPr>
            <a:noAutofit/>
          </a:bodyPr>
          <a:lstStyle/>
          <a:p>
            <a:r>
              <a:rPr lang="en-SG" sz="3600" dirty="0">
                <a:latin typeface="Helvetica" panose="020B0604020202020204" pitchFamily="34" charset="0"/>
                <a:cs typeface="Helvetica" panose="020B0604020202020204" pitchFamily="34" charset="0"/>
              </a:rPr>
              <a:t>Q1: Data Viz</a:t>
            </a:r>
          </a:p>
        </p:txBody>
      </p:sp>
      <p:sp>
        <p:nvSpPr>
          <p:cNvPr id="3" name="Content Placeholder 2">
            <a:extLst>
              <a:ext uri="{FF2B5EF4-FFF2-40B4-BE49-F238E27FC236}">
                <a16:creationId xmlns:a16="http://schemas.microsoft.com/office/drawing/2014/main" id="{37A0BF84-3E65-4C86-820D-1EBBF67C72A2}"/>
              </a:ext>
            </a:extLst>
          </p:cNvPr>
          <p:cNvSpPr>
            <a:spLocks noGrp="1"/>
          </p:cNvSpPr>
          <p:nvPr>
            <p:ph idx="1"/>
          </p:nvPr>
        </p:nvSpPr>
        <p:spPr>
          <a:xfrm>
            <a:off x="838200" y="1825625"/>
            <a:ext cx="10515600" cy="4351338"/>
          </a:xfrm>
        </p:spPr>
        <p:txBody>
          <a:bodyPr/>
          <a:lstStyle/>
          <a:p>
            <a:pPr marL="0" indent="0">
              <a:buNone/>
            </a:pPr>
            <a:r>
              <a:rPr lang="en-SG" b="1" dirty="0"/>
              <a:t>Question 1A: </a:t>
            </a:r>
          </a:p>
          <a:p>
            <a:pPr marL="0" indent="0">
              <a:buNone/>
            </a:pPr>
            <a:r>
              <a:rPr lang="en-SG" dirty="0"/>
              <a:t>Show an overview of the number of property transactions, median price across the years.  </a:t>
            </a:r>
          </a:p>
          <a:p>
            <a:pPr marL="0" indent="0">
              <a:buNone/>
            </a:pPr>
            <a:r>
              <a:rPr lang="en-SG" dirty="0"/>
              <a:t>Provide both a view at the national level, as well as by HDB towns.  </a:t>
            </a:r>
          </a:p>
          <a:p>
            <a:pPr marL="0" indent="0">
              <a:buNone/>
            </a:pPr>
            <a:r>
              <a:rPr lang="en-SG" dirty="0"/>
              <a:t>Your dashboard should also provide functionality to filter based on Flat Type (e.g. look at only 5 Room flats).</a:t>
            </a:r>
          </a:p>
          <a:p>
            <a:pPr marL="0" indent="0">
              <a:buNone/>
            </a:pPr>
            <a:endParaRPr lang="en-SG" dirty="0"/>
          </a:p>
          <a:p>
            <a:pPr marL="0" indent="0">
              <a:buNone/>
            </a:pPr>
            <a:endParaRPr lang="en-SG" dirty="0"/>
          </a:p>
          <a:p>
            <a:pPr marL="0" indent="0">
              <a:buNone/>
            </a:pPr>
            <a:r>
              <a:rPr lang="en-SG" dirty="0">
                <a:hlinkClick r:id="rId3"/>
              </a:rPr>
              <a:t>Link</a:t>
            </a:r>
            <a:r>
              <a:rPr lang="en-SG" dirty="0"/>
              <a:t> to Tableau Dashboard</a:t>
            </a:r>
          </a:p>
        </p:txBody>
      </p:sp>
    </p:spTree>
    <p:extLst>
      <p:ext uri="{BB962C8B-B14F-4D97-AF65-F5344CB8AC3E}">
        <p14:creationId xmlns:p14="http://schemas.microsoft.com/office/powerpoint/2010/main" val="152519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CF671-28FC-44D8-84F0-0E920A1C124C}"/>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Trends on HDB Resale Prices</a:t>
            </a:r>
          </a:p>
        </p:txBody>
      </p:sp>
      <p:pic>
        <p:nvPicPr>
          <p:cNvPr id="5" name="Picture 4">
            <a:extLst>
              <a:ext uri="{FF2B5EF4-FFF2-40B4-BE49-F238E27FC236}">
                <a16:creationId xmlns:a16="http://schemas.microsoft.com/office/drawing/2014/main" id="{D0C8F85D-2C58-40B8-99DD-7D51E2800A97}"/>
              </a:ext>
            </a:extLst>
          </p:cNvPr>
          <p:cNvPicPr>
            <a:picLocks noChangeAspect="1"/>
          </p:cNvPicPr>
          <p:nvPr/>
        </p:nvPicPr>
        <p:blipFill>
          <a:blip r:embed="rId2"/>
          <a:stretch>
            <a:fillRect/>
          </a:stretch>
        </p:blipFill>
        <p:spPr>
          <a:xfrm>
            <a:off x="838200" y="1610436"/>
            <a:ext cx="6241269" cy="4790364"/>
          </a:xfrm>
          <a:prstGeom prst="rect">
            <a:avLst/>
          </a:prstGeom>
        </p:spPr>
      </p:pic>
      <p:sp>
        <p:nvSpPr>
          <p:cNvPr id="6" name="Rectangle: Rounded Corners 5">
            <a:extLst>
              <a:ext uri="{FF2B5EF4-FFF2-40B4-BE49-F238E27FC236}">
                <a16:creationId xmlns:a16="http://schemas.microsoft.com/office/drawing/2014/main" id="{BA87604B-DE9E-4975-B511-34158BDFE003}"/>
              </a:ext>
            </a:extLst>
          </p:cNvPr>
          <p:cNvSpPr/>
          <p:nvPr/>
        </p:nvSpPr>
        <p:spPr>
          <a:xfrm>
            <a:off x="853440" y="2726463"/>
            <a:ext cx="6722432" cy="179056"/>
          </a:xfrm>
          <a:prstGeom prst="roundRect">
            <a:avLst/>
          </a:prstGeom>
          <a:solidFill>
            <a:srgbClr val="FFFF00">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Rounded Corners 6">
            <a:extLst>
              <a:ext uri="{FF2B5EF4-FFF2-40B4-BE49-F238E27FC236}">
                <a16:creationId xmlns:a16="http://schemas.microsoft.com/office/drawing/2014/main" id="{A1B60387-3FA1-46C3-B1B5-7EE04E1C863A}"/>
              </a:ext>
            </a:extLst>
          </p:cNvPr>
          <p:cNvSpPr/>
          <p:nvPr/>
        </p:nvSpPr>
        <p:spPr>
          <a:xfrm>
            <a:off x="868680" y="3370339"/>
            <a:ext cx="6722432" cy="179056"/>
          </a:xfrm>
          <a:prstGeom prst="roundRect">
            <a:avLst/>
          </a:prstGeom>
          <a:solidFill>
            <a:srgbClr val="FFFF00">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Rounded Corners 7">
            <a:extLst>
              <a:ext uri="{FF2B5EF4-FFF2-40B4-BE49-F238E27FC236}">
                <a16:creationId xmlns:a16="http://schemas.microsoft.com/office/drawing/2014/main" id="{B0C7B6F5-4BCF-47AF-B9C1-850262C6CE98}"/>
              </a:ext>
            </a:extLst>
          </p:cNvPr>
          <p:cNvSpPr/>
          <p:nvPr/>
        </p:nvSpPr>
        <p:spPr>
          <a:xfrm>
            <a:off x="3897874" y="3549395"/>
            <a:ext cx="1245626" cy="179056"/>
          </a:xfrm>
          <a:prstGeom prst="roundRect">
            <a:avLst/>
          </a:prstGeom>
          <a:solidFill>
            <a:schemeClr val="bg1">
              <a:alpha val="39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3" name="Straight Arrow Connector 12">
            <a:extLst>
              <a:ext uri="{FF2B5EF4-FFF2-40B4-BE49-F238E27FC236}">
                <a16:creationId xmlns:a16="http://schemas.microsoft.com/office/drawing/2014/main" id="{4C7D6867-9AFB-43C0-B68A-C67DF2906B9B}"/>
              </a:ext>
            </a:extLst>
          </p:cNvPr>
          <p:cNvCxnSpPr/>
          <p:nvPr/>
        </p:nvCxnSpPr>
        <p:spPr>
          <a:xfrm>
            <a:off x="5158740" y="3642360"/>
            <a:ext cx="2872740" cy="1447800"/>
          </a:xfrm>
          <a:prstGeom prst="straightConnector1">
            <a:avLst/>
          </a:prstGeom>
          <a:ln w="127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1B51D7F-DD9F-473C-9517-9BC2704AC398}"/>
              </a:ext>
            </a:extLst>
          </p:cNvPr>
          <p:cNvCxnSpPr>
            <a:stCxn id="6" idx="3"/>
          </p:cNvCxnSpPr>
          <p:nvPr/>
        </p:nvCxnSpPr>
        <p:spPr>
          <a:xfrm>
            <a:off x="7575872" y="2815991"/>
            <a:ext cx="516568" cy="212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2A05571-81B7-4024-B289-51C9D348FB1E}"/>
              </a:ext>
            </a:extLst>
          </p:cNvPr>
          <p:cNvCxnSpPr>
            <a:cxnSpLocks/>
            <a:stCxn id="7" idx="3"/>
          </p:cNvCxnSpPr>
          <p:nvPr/>
        </p:nvCxnSpPr>
        <p:spPr>
          <a:xfrm flipV="1">
            <a:off x="7591112" y="3077111"/>
            <a:ext cx="501328" cy="38275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5D63CA9-E008-491B-A016-E47AC7B0F24F}"/>
              </a:ext>
            </a:extLst>
          </p:cNvPr>
          <p:cNvSpPr txBox="1"/>
          <p:nvPr/>
        </p:nvSpPr>
        <p:spPr>
          <a:xfrm>
            <a:off x="8153400" y="2635901"/>
            <a:ext cx="3406140" cy="646331"/>
          </a:xfrm>
          <a:prstGeom prst="rect">
            <a:avLst/>
          </a:prstGeom>
          <a:noFill/>
        </p:spPr>
        <p:txBody>
          <a:bodyPr wrap="square" rtlCol="0">
            <a:spAutoFit/>
          </a:bodyPr>
          <a:lstStyle/>
          <a:p>
            <a:r>
              <a:rPr lang="en-SG" dirty="0"/>
              <a:t>Consistently high prices for flats in Bishan and Bukit </a:t>
            </a:r>
            <a:r>
              <a:rPr lang="en-SG" dirty="0" err="1"/>
              <a:t>Timah</a:t>
            </a:r>
            <a:r>
              <a:rPr lang="en-SG" dirty="0"/>
              <a:t>.</a:t>
            </a:r>
          </a:p>
        </p:txBody>
      </p:sp>
      <p:sp>
        <p:nvSpPr>
          <p:cNvPr id="20" name="TextBox 19">
            <a:extLst>
              <a:ext uri="{FF2B5EF4-FFF2-40B4-BE49-F238E27FC236}">
                <a16:creationId xmlns:a16="http://schemas.microsoft.com/office/drawing/2014/main" id="{F64C5782-EEEA-4887-9DB6-0B339332612A}"/>
              </a:ext>
            </a:extLst>
          </p:cNvPr>
          <p:cNvSpPr txBox="1"/>
          <p:nvPr/>
        </p:nvSpPr>
        <p:spPr>
          <a:xfrm>
            <a:off x="8153400" y="4886206"/>
            <a:ext cx="2948940" cy="369332"/>
          </a:xfrm>
          <a:prstGeom prst="rect">
            <a:avLst/>
          </a:prstGeom>
          <a:noFill/>
        </p:spPr>
        <p:txBody>
          <a:bodyPr wrap="square" rtlCol="0">
            <a:spAutoFit/>
          </a:bodyPr>
          <a:lstStyle/>
          <a:p>
            <a:r>
              <a:rPr lang="en-SG" dirty="0"/>
              <a:t>Approx. 2x Jump!</a:t>
            </a:r>
          </a:p>
        </p:txBody>
      </p:sp>
    </p:spTree>
    <p:extLst>
      <p:ext uri="{BB962C8B-B14F-4D97-AF65-F5344CB8AC3E}">
        <p14:creationId xmlns:p14="http://schemas.microsoft.com/office/powerpoint/2010/main" val="132813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9A651-AFC7-403F-BA45-916B833057B2}"/>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Why 2x Jump?</a:t>
            </a:r>
          </a:p>
        </p:txBody>
      </p:sp>
      <p:pic>
        <p:nvPicPr>
          <p:cNvPr id="4" name="Picture 3">
            <a:extLst>
              <a:ext uri="{FF2B5EF4-FFF2-40B4-BE49-F238E27FC236}">
                <a16:creationId xmlns:a16="http://schemas.microsoft.com/office/drawing/2014/main" id="{6186B347-B216-43C9-B924-21A1205DACDD}"/>
              </a:ext>
            </a:extLst>
          </p:cNvPr>
          <p:cNvPicPr>
            <a:picLocks noChangeAspect="1"/>
          </p:cNvPicPr>
          <p:nvPr/>
        </p:nvPicPr>
        <p:blipFill>
          <a:blip r:embed="rId3"/>
          <a:stretch>
            <a:fillRect/>
          </a:stretch>
        </p:blipFill>
        <p:spPr>
          <a:xfrm>
            <a:off x="754380" y="1690688"/>
            <a:ext cx="6241045" cy="2429510"/>
          </a:xfrm>
          <a:prstGeom prst="rect">
            <a:avLst/>
          </a:prstGeom>
        </p:spPr>
      </p:pic>
      <p:pic>
        <p:nvPicPr>
          <p:cNvPr id="5" name="Picture 4">
            <a:extLst>
              <a:ext uri="{FF2B5EF4-FFF2-40B4-BE49-F238E27FC236}">
                <a16:creationId xmlns:a16="http://schemas.microsoft.com/office/drawing/2014/main" id="{38B83F1E-8ADE-4AD1-8558-6B0548853FC5}"/>
              </a:ext>
            </a:extLst>
          </p:cNvPr>
          <p:cNvPicPr>
            <a:picLocks noChangeAspect="1"/>
          </p:cNvPicPr>
          <p:nvPr/>
        </p:nvPicPr>
        <p:blipFill>
          <a:blip r:embed="rId4"/>
          <a:stretch>
            <a:fillRect/>
          </a:stretch>
        </p:blipFill>
        <p:spPr>
          <a:xfrm>
            <a:off x="7391975" y="1868400"/>
            <a:ext cx="4306540" cy="2832379"/>
          </a:xfrm>
          <a:prstGeom prst="rect">
            <a:avLst/>
          </a:prstGeom>
        </p:spPr>
      </p:pic>
      <p:sp>
        <p:nvSpPr>
          <p:cNvPr id="6" name="TextBox 5">
            <a:extLst>
              <a:ext uri="{FF2B5EF4-FFF2-40B4-BE49-F238E27FC236}">
                <a16:creationId xmlns:a16="http://schemas.microsoft.com/office/drawing/2014/main" id="{EA512860-548F-47EB-9285-6F6660096853}"/>
              </a:ext>
            </a:extLst>
          </p:cNvPr>
          <p:cNvSpPr txBox="1"/>
          <p:nvPr/>
        </p:nvSpPr>
        <p:spPr>
          <a:xfrm>
            <a:off x="7162340" y="4770769"/>
            <a:ext cx="5457371" cy="215444"/>
          </a:xfrm>
          <a:prstGeom prst="rect">
            <a:avLst/>
          </a:prstGeom>
          <a:noFill/>
        </p:spPr>
        <p:txBody>
          <a:bodyPr wrap="square" rtlCol="0">
            <a:spAutoFit/>
          </a:bodyPr>
          <a:lstStyle/>
          <a:p>
            <a:r>
              <a:rPr lang="en-SG" sz="800" dirty="0"/>
              <a:t>http://www.ap.jll.com/asia-pacific/en-gb/Research/SG-hotspots.pdf?587a0557-2140-49bc-b82c-46b7d96b1df2</a:t>
            </a:r>
          </a:p>
        </p:txBody>
      </p:sp>
      <p:sp>
        <p:nvSpPr>
          <p:cNvPr id="7" name="TextBox 6">
            <a:extLst>
              <a:ext uri="{FF2B5EF4-FFF2-40B4-BE49-F238E27FC236}">
                <a16:creationId xmlns:a16="http://schemas.microsoft.com/office/drawing/2014/main" id="{E194C79E-A030-4CB3-BD2F-D6B99623D216}"/>
              </a:ext>
            </a:extLst>
          </p:cNvPr>
          <p:cNvSpPr txBox="1"/>
          <p:nvPr/>
        </p:nvSpPr>
        <p:spPr>
          <a:xfrm>
            <a:off x="838200" y="4702629"/>
            <a:ext cx="6157225" cy="1754326"/>
          </a:xfrm>
          <a:prstGeom prst="rect">
            <a:avLst/>
          </a:prstGeom>
          <a:noFill/>
        </p:spPr>
        <p:txBody>
          <a:bodyPr wrap="square" rtlCol="0">
            <a:spAutoFit/>
          </a:bodyPr>
          <a:lstStyle/>
          <a:p>
            <a:pPr marL="285750" indent="-285750">
              <a:buFont typeface="Arial" panose="020B0604020202020204" pitchFamily="34" charset="0"/>
              <a:buChar char="•"/>
            </a:pPr>
            <a:r>
              <a:rPr lang="en-SG" dirty="0"/>
              <a:t>Report from JLL shows out of 1610 purchases made by foreigners in 2016/2017, 60% were located in Central Area</a:t>
            </a:r>
          </a:p>
          <a:p>
            <a:pPr marL="285750" indent="-285750">
              <a:buFont typeface="Arial" panose="020B0604020202020204" pitchFamily="34" charset="0"/>
              <a:buChar char="•"/>
            </a:pPr>
            <a:endParaRPr lang="en-SG" dirty="0"/>
          </a:p>
          <a:p>
            <a:pPr marL="285750" indent="-285750">
              <a:buFont typeface="Arial" panose="020B0604020202020204" pitchFamily="34" charset="0"/>
              <a:buChar char="•"/>
            </a:pPr>
            <a:r>
              <a:rPr lang="en-SG" dirty="0"/>
              <a:t>But foreigners can’t buy HDBs</a:t>
            </a:r>
          </a:p>
          <a:p>
            <a:pPr marL="285750" indent="-285750">
              <a:buFont typeface="Arial" panose="020B0604020202020204" pitchFamily="34" charset="0"/>
              <a:buChar char="•"/>
            </a:pPr>
            <a:endParaRPr lang="en-SG" dirty="0"/>
          </a:p>
          <a:p>
            <a:pPr marL="285750" indent="-285750">
              <a:buFont typeface="Arial" panose="020B0604020202020204" pitchFamily="34" charset="0"/>
              <a:buChar char="•"/>
            </a:pPr>
            <a:r>
              <a:rPr lang="en-SG" dirty="0"/>
              <a:t>Could be due to a </a:t>
            </a:r>
            <a:r>
              <a:rPr lang="en-SG" b="1" dirty="0"/>
              <a:t>trickle-down effect</a:t>
            </a:r>
            <a:endParaRPr lang="en-SG" dirty="0"/>
          </a:p>
        </p:txBody>
      </p:sp>
    </p:spTree>
    <p:extLst>
      <p:ext uri="{BB962C8B-B14F-4D97-AF65-F5344CB8AC3E}">
        <p14:creationId xmlns:p14="http://schemas.microsoft.com/office/powerpoint/2010/main" val="2322085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9A651-AFC7-403F-BA45-916B833057B2}"/>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Why 2x Jump?</a:t>
            </a:r>
          </a:p>
        </p:txBody>
      </p:sp>
      <p:pic>
        <p:nvPicPr>
          <p:cNvPr id="4" name="Picture 3">
            <a:extLst>
              <a:ext uri="{FF2B5EF4-FFF2-40B4-BE49-F238E27FC236}">
                <a16:creationId xmlns:a16="http://schemas.microsoft.com/office/drawing/2014/main" id="{6186B347-B216-43C9-B924-21A1205DACDD}"/>
              </a:ext>
            </a:extLst>
          </p:cNvPr>
          <p:cNvPicPr>
            <a:picLocks noChangeAspect="1"/>
          </p:cNvPicPr>
          <p:nvPr/>
        </p:nvPicPr>
        <p:blipFill>
          <a:blip r:embed="rId3"/>
          <a:stretch>
            <a:fillRect/>
          </a:stretch>
        </p:blipFill>
        <p:spPr>
          <a:xfrm>
            <a:off x="754380" y="1690688"/>
            <a:ext cx="6241045" cy="2429510"/>
          </a:xfrm>
          <a:prstGeom prst="rect">
            <a:avLst/>
          </a:prstGeom>
        </p:spPr>
      </p:pic>
      <p:sp>
        <p:nvSpPr>
          <p:cNvPr id="7" name="TextBox 6">
            <a:extLst>
              <a:ext uri="{FF2B5EF4-FFF2-40B4-BE49-F238E27FC236}">
                <a16:creationId xmlns:a16="http://schemas.microsoft.com/office/drawing/2014/main" id="{E194C79E-A030-4CB3-BD2F-D6B99623D216}"/>
              </a:ext>
            </a:extLst>
          </p:cNvPr>
          <p:cNvSpPr txBox="1"/>
          <p:nvPr/>
        </p:nvSpPr>
        <p:spPr>
          <a:xfrm>
            <a:off x="838200" y="4702629"/>
            <a:ext cx="6157225" cy="2031325"/>
          </a:xfrm>
          <a:prstGeom prst="rect">
            <a:avLst/>
          </a:prstGeom>
          <a:noFill/>
        </p:spPr>
        <p:txBody>
          <a:bodyPr wrap="square" rtlCol="0">
            <a:spAutoFit/>
          </a:bodyPr>
          <a:lstStyle/>
          <a:p>
            <a:pPr marL="285750" indent="-285750">
              <a:buFont typeface="Arial" panose="020B0604020202020204" pitchFamily="34" charset="0"/>
              <a:buChar char="•"/>
            </a:pPr>
            <a:r>
              <a:rPr lang="en-SG" dirty="0" err="1"/>
              <a:t>Pinnacle@duxton</a:t>
            </a:r>
            <a:r>
              <a:rPr lang="en-SG" dirty="0"/>
              <a:t> is the culprit.</a:t>
            </a:r>
          </a:p>
          <a:p>
            <a:endParaRPr lang="en-SG" dirty="0"/>
          </a:p>
          <a:p>
            <a:pPr marL="285750" indent="-285750">
              <a:buFont typeface="Arial" panose="020B0604020202020204" pitchFamily="34" charset="0"/>
              <a:buChar char="•"/>
            </a:pPr>
            <a:r>
              <a:rPr lang="en-SG" dirty="0"/>
              <a:t>Out of </a:t>
            </a:r>
            <a:r>
              <a:rPr lang="en-SG" b="1" dirty="0"/>
              <a:t>756</a:t>
            </a:r>
            <a:r>
              <a:rPr lang="en-SG" dirty="0"/>
              <a:t> transactions in Central Area for year 2015,  </a:t>
            </a:r>
            <a:r>
              <a:rPr lang="en-SG" b="1" dirty="0"/>
              <a:t>472</a:t>
            </a:r>
            <a:r>
              <a:rPr lang="en-SG" dirty="0"/>
              <a:t>  are Pinnacle transactions priced above 800,000.</a:t>
            </a:r>
          </a:p>
          <a:p>
            <a:pPr marL="285750" indent="-285750">
              <a:buFont typeface="Arial" panose="020B0604020202020204" pitchFamily="34" charset="0"/>
              <a:buChar char="•"/>
            </a:pPr>
            <a:endParaRPr lang="en-SG" dirty="0"/>
          </a:p>
          <a:p>
            <a:pPr marL="285750" indent="-285750">
              <a:buFont typeface="Arial" panose="020B0604020202020204" pitchFamily="34" charset="0"/>
              <a:buChar char="•"/>
            </a:pPr>
            <a:r>
              <a:rPr lang="en-SG" dirty="0"/>
              <a:t>If Pinnacle is car, it would be the Rolls-Royce of HDBs.</a:t>
            </a:r>
          </a:p>
          <a:p>
            <a:pPr marL="285750" indent="-285750">
              <a:buFont typeface="Arial" panose="020B0604020202020204" pitchFamily="34" charset="0"/>
              <a:buChar char="•"/>
            </a:pPr>
            <a:endParaRPr lang="en-SG" dirty="0"/>
          </a:p>
        </p:txBody>
      </p:sp>
      <p:pic>
        <p:nvPicPr>
          <p:cNvPr id="15" name="Picture 14">
            <a:extLst>
              <a:ext uri="{FF2B5EF4-FFF2-40B4-BE49-F238E27FC236}">
                <a16:creationId xmlns:a16="http://schemas.microsoft.com/office/drawing/2014/main" id="{4BAF66C0-18B3-4088-935D-C52152847B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9051" y="1690688"/>
            <a:ext cx="3088569" cy="4635750"/>
          </a:xfrm>
          <a:prstGeom prst="rect">
            <a:avLst/>
          </a:prstGeom>
        </p:spPr>
      </p:pic>
      <p:pic>
        <p:nvPicPr>
          <p:cNvPr id="19" name="Picture 18">
            <a:extLst>
              <a:ext uri="{FF2B5EF4-FFF2-40B4-BE49-F238E27FC236}">
                <a16:creationId xmlns:a16="http://schemas.microsoft.com/office/drawing/2014/main" id="{3FEC0CA7-50FF-4678-98FE-7EE66DF145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6305" y="166833"/>
            <a:ext cx="1748972" cy="1364198"/>
          </a:xfrm>
          <a:prstGeom prst="rect">
            <a:avLst/>
          </a:prstGeom>
        </p:spPr>
      </p:pic>
    </p:spTree>
    <p:extLst>
      <p:ext uri="{BB962C8B-B14F-4D97-AF65-F5344CB8AC3E}">
        <p14:creationId xmlns:p14="http://schemas.microsoft.com/office/powerpoint/2010/main" val="296999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CD6DF-06A6-459B-ADE6-7379518D687A}"/>
              </a:ext>
            </a:extLst>
          </p:cNvPr>
          <p:cNvSpPr>
            <a:spLocks noGrp="1"/>
          </p:cNvSpPr>
          <p:nvPr>
            <p:ph type="title"/>
          </p:nvPr>
        </p:nvSpPr>
        <p:spPr/>
        <p:txBody>
          <a:bodyPr/>
          <a:lstStyle/>
          <a:p>
            <a:r>
              <a:rPr lang="en-SG" dirty="0">
                <a:latin typeface="Helvetica" panose="020B0604020202020204" pitchFamily="34" charset="0"/>
                <a:cs typeface="Helvetica" panose="020B0604020202020204" pitchFamily="34" charset="0"/>
              </a:rPr>
              <a:t>Up and Up and Up</a:t>
            </a:r>
          </a:p>
        </p:txBody>
      </p:sp>
      <p:sp>
        <p:nvSpPr>
          <p:cNvPr id="3" name="Content Placeholder 2">
            <a:extLst>
              <a:ext uri="{FF2B5EF4-FFF2-40B4-BE49-F238E27FC236}">
                <a16:creationId xmlns:a16="http://schemas.microsoft.com/office/drawing/2014/main" id="{4A2AB0D5-056F-4191-A4A5-4D4D76F4357F}"/>
              </a:ext>
            </a:extLst>
          </p:cNvPr>
          <p:cNvSpPr>
            <a:spLocks noGrp="1"/>
          </p:cNvSpPr>
          <p:nvPr>
            <p:ph idx="1"/>
          </p:nvPr>
        </p:nvSpPr>
        <p:spPr>
          <a:xfrm>
            <a:off x="7890329" y="1825625"/>
            <a:ext cx="3543300" cy="4351338"/>
          </a:xfrm>
        </p:spPr>
        <p:txBody>
          <a:bodyPr/>
          <a:lstStyle/>
          <a:p>
            <a:pPr marL="0" indent="0">
              <a:buNone/>
            </a:pPr>
            <a:endParaRPr lang="en-SG" dirty="0"/>
          </a:p>
          <a:p>
            <a:pPr marL="0" indent="0">
              <a:buNone/>
            </a:pPr>
            <a:endParaRPr lang="en-SG" dirty="0"/>
          </a:p>
          <a:p>
            <a:pPr marL="0" indent="0">
              <a:buNone/>
            </a:pPr>
            <a:r>
              <a:rPr lang="en-SG" dirty="0"/>
              <a:t>Although prices are not adjusted by inflation, median resale prices have </a:t>
            </a:r>
            <a:r>
              <a:rPr lang="en-SG" b="1" dirty="0"/>
              <a:t>increased by a factor of 4 </a:t>
            </a:r>
            <a:r>
              <a:rPr lang="en-SG" dirty="0"/>
              <a:t>since 1990.</a:t>
            </a:r>
          </a:p>
        </p:txBody>
      </p:sp>
      <p:pic>
        <p:nvPicPr>
          <p:cNvPr id="4" name="Picture 3">
            <a:extLst>
              <a:ext uri="{FF2B5EF4-FFF2-40B4-BE49-F238E27FC236}">
                <a16:creationId xmlns:a16="http://schemas.microsoft.com/office/drawing/2014/main" id="{70A1EA17-3CCB-4748-A9C2-266D2C2AA922}"/>
              </a:ext>
            </a:extLst>
          </p:cNvPr>
          <p:cNvPicPr>
            <a:picLocks noChangeAspect="1"/>
          </p:cNvPicPr>
          <p:nvPr/>
        </p:nvPicPr>
        <p:blipFill>
          <a:blip r:embed="rId3"/>
          <a:stretch>
            <a:fillRect/>
          </a:stretch>
        </p:blipFill>
        <p:spPr>
          <a:xfrm>
            <a:off x="976544" y="1825625"/>
            <a:ext cx="6516074" cy="4430394"/>
          </a:xfrm>
          <a:prstGeom prst="rect">
            <a:avLst/>
          </a:prstGeom>
        </p:spPr>
      </p:pic>
    </p:spTree>
    <p:extLst>
      <p:ext uri="{BB962C8B-B14F-4D97-AF65-F5344CB8AC3E}">
        <p14:creationId xmlns:p14="http://schemas.microsoft.com/office/powerpoint/2010/main" val="3477924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6A488-ECB3-4458-8B3E-1B1F71137439}"/>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Yearly Trend</a:t>
            </a:r>
          </a:p>
        </p:txBody>
      </p:sp>
      <p:pic>
        <p:nvPicPr>
          <p:cNvPr id="4" name="Picture 3">
            <a:extLst>
              <a:ext uri="{FF2B5EF4-FFF2-40B4-BE49-F238E27FC236}">
                <a16:creationId xmlns:a16="http://schemas.microsoft.com/office/drawing/2014/main" id="{FCB0CBE6-6C96-4921-9ADC-4A3449B9E135}"/>
              </a:ext>
            </a:extLst>
          </p:cNvPr>
          <p:cNvPicPr>
            <a:picLocks noChangeAspect="1"/>
          </p:cNvPicPr>
          <p:nvPr/>
        </p:nvPicPr>
        <p:blipFill>
          <a:blip r:embed="rId2"/>
          <a:stretch>
            <a:fillRect/>
          </a:stretch>
        </p:blipFill>
        <p:spPr>
          <a:xfrm>
            <a:off x="2450087" y="1606868"/>
            <a:ext cx="7291826" cy="4931092"/>
          </a:xfrm>
          <a:prstGeom prst="rect">
            <a:avLst/>
          </a:prstGeom>
        </p:spPr>
      </p:pic>
      <p:cxnSp>
        <p:nvCxnSpPr>
          <p:cNvPr id="7" name="Straight Arrow Connector 6">
            <a:extLst>
              <a:ext uri="{FF2B5EF4-FFF2-40B4-BE49-F238E27FC236}">
                <a16:creationId xmlns:a16="http://schemas.microsoft.com/office/drawing/2014/main" id="{2E56C804-2866-4F48-92CF-8781E3011E10}"/>
              </a:ext>
            </a:extLst>
          </p:cNvPr>
          <p:cNvCxnSpPr/>
          <p:nvPr/>
        </p:nvCxnSpPr>
        <p:spPr>
          <a:xfrm flipV="1">
            <a:off x="8839200" y="2491740"/>
            <a:ext cx="1424940" cy="5867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CC52CF7-D6A5-407E-A248-BDF0F9B03FF9}"/>
              </a:ext>
            </a:extLst>
          </p:cNvPr>
          <p:cNvSpPr txBox="1"/>
          <p:nvPr/>
        </p:nvSpPr>
        <p:spPr>
          <a:xfrm>
            <a:off x="10264140" y="2246114"/>
            <a:ext cx="1409700" cy="369332"/>
          </a:xfrm>
          <a:prstGeom prst="rect">
            <a:avLst/>
          </a:prstGeom>
          <a:noFill/>
        </p:spPr>
        <p:txBody>
          <a:bodyPr wrap="square" rtlCol="0">
            <a:spAutoFit/>
          </a:bodyPr>
          <a:lstStyle/>
          <a:p>
            <a:r>
              <a:rPr lang="en-SG" dirty="0"/>
              <a:t>Central Area</a:t>
            </a:r>
          </a:p>
        </p:txBody>
      </p:sp>
      <p:sp>
        <p:nvSpPr>
          <p:cNvPr id="9" name="Rectangle: Rounded Corners 8">
            <a:extLst>
              <a:ext uri="{FF2B5EF4-FFF2-40B4-BE49-F238E27FC236}">
                <a16:creationId xmlns:a16="http://schemas.microsoft.com/office/drawing/2014/main" id="{56D61DAB-3D2B-4830-875E-2F484506BF7F}"/>
              </a:ext>
            </a:extLst>
          </p:cNvPr>
          <p:cNvSpPr/>
          <p:nvPr/>
        </p:nvSpPr>
        <p:spPr>
          <a:xfrm>
            <a:off x="7985503" y="2705100"/>
            <a:ext cx="662940" cy="3787775"/>
          </a:xfrm>
          <a:prstGeom prst="roundRect">
            <a:avLst/>
          </a:prstGeom>
          <a:solidFill>
            <a:schemeClr val="bg2">
              <a:lumMod val="90000"/>
              <a:alpha val="11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3" name="Straight Connector 12">
            <a:extLst>
              <a:ext uri="{FF2B5EF4-FFF2-40B4-BE49-F238E27FC236}">
                <a16:creationId xmlns:a16="http://schemas.microsoft.com/office/drawing/2014/main" id="{4C0FF6CC-A4D8-49A7-AD03-615E88A7DCF8}"/>
              </a:ext>
            </a:extLst>
          </p:cNvPr>
          <p:cNvCxnSpPr/>
          <p:nvPr/>
        </p:nvCxnSpPr>
        <p:spPr>
          <a:xfrm flipH="1" flipV="1">
            <a:off x="6842760" y="2615446"/>
            <a:ext cx="1287780" cy="112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E6D8AE4-233A-4EF2-8A1B-31ACC10E275D}"/>
              </a:ext>
            </a:extLst>
          </p:cNvPr>
          <p:cNvSpPr txBox="1"/>
          <p:nvPr/>
        </p:nvSpPr>
        <p:spPr>
          <a:xfrm>
            <a:off x="5259320" y="2369920"/>
            <a:ext cx="1882140" cy="646331"/>
          </a:xfrm>
          <a:prstGeom prst="rect">
            <a:avLst/>
          </a:prstGeom>
          <a:noFill/>
        </p:spPr>
        <p:txBody>
          <a:bodyPr wrap="square" rtlCol="0">
            <a:spAutoFit/>
          </a:bodyPr>
          <a:lstStyle/>
          <a:p>
            <a:r>
              <a:rPr lang="en-SG" dirty="0"/>
              <a:t>2013-2014 Reversal in trend</a:t>
            </a:r>
          </a:p>
        </p:txBody>
      </p:sp>
    </p:spTree>
    <p:extLst>
      <p:ext uri="{BB962C8B-B14F-4D97-AF65-F5344CB8AC3E}">
        <p14:creationId xmlns:p14="http://schemas.microsoft.com/office/powerpoint/2010/main" val="26326531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3788</TotalTime>
  <Words>1783</Words>
  <Application>Microsoft Office PowerPoint</Application>
  <PresentationFormat>Widescreen</PresentationFormat>
  <Paragraphs>204</Paragraphs>
  <Slides>37</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Calibri Light</vt:lpstr>
      <vt:lpstr>Helvetica</vt:lpstr>
      <vt:lpstr>Tahoma</vt:lpstr>
      <vt:lpstr>Office Theme</vt:lpstr>
      <vt:lpstr>2018 QUANTITATIVE STRATEGY CASE INTERVIEW</vt:lpstr>
      <vt:lpstr>Datasets Used</vt:lpstr>
      <vt:lpstr>A Peek</vt:lpstr>
      <vt:lpstr>Q1: Data Viz</vt:lpstr>
      <vt:lpstr>Trends on HDB Resale Prices</vt:lpstr>
      <vt:lpstr>Why 2x Jump?</vt:lpstr>
      <vt:lpstr>Why 2x Jump?</vt:lpstr>
      <vt:lpstr>Up and Up and Up</vt:lpstr>
      <vt:lpstr>Yearly Trend</vt:lpstr>
      <vt:lpstr>First wave of cooling measures amidst an overheated market</vt:lpstr>
      <vt:lpstr>Reversal in trend from 2013 to 2014</vt:lpstr>
      <vt:lpstr>More cooling measures?</vt:lpstr>
      <vt:lpstr>Q1: Data Viz</vt:lpstr>
      <vt:lpstr>PowerPoint Presentation</vt:lpstr>
      <vt:lpstr>Q2: Data Modeling</vt:lpstr>
      <vt:lpstr>Predicting Resale Price with 3 Features</vt:lpstr>
      <vt:lpstr>Models used</vt:lpstr>
      <vt:lpstr>What is LightGBM?</vt:lpstr>
      <vt:lpstr>Every prediction is $33,000 off on average</vt:lpstr>
      <vt:lpstr>Q2: Data Modeling</vt:lpstr>
      <vt:lpstr>PowerPoint Presentation</vt:lpstr>
      <vt:lpstr>PowerPoint Presentation</vt:lpstr>
      <vt:lpstr>Predicting Flat Types</vt:lpstr>
      <vt:lpstr>Model correctly predicts flat type 98% of the time</vt:lpstr>
      <vt:lpstr>Q3: Policy Analysis</vt:lpstr>
      <vt:lpstr>Can’t Beat Yishun Cheap Prices</vt:lpstr>
      <vt:lpstr>Q3: Policy Analysis</vt:lpstr>
      <vt:lpstr>Nearly Parallel lines</vt:lpstr>
      <vt:lpstr>Q3: Policy Analysis</vt:lpstr>
      <vt:lpstr>Difference-in-Differences Model</vt:lpstr>
      <vt:lpstr>Did Opening of DTL affect Average Price per Sqm of HDB Resale Flats?</vt:lpstr>
      <vt:lpstr>Estimating the DiD estimator</vt:lpstr>
      <vt:lpstr>Q3: Policy Analysis</vt:lpstr>
      <vt:lpstr>About COE Prices</vt:lpstr>
      <vt:lpstr>Flats bought are further away to central area</vt:lpstr>
      <vt:lpstr>Q3D: Looking at Resale Prices and COE</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Zheng Lim</dc:creator>
  <cp:lastModifiedBy>Lim4,Z (pgt)</cp:lastModifiedBy>
  <cp:revision>82</cp:revision>
  <dcterms:created xsi:type="dcterms:W3CDTF">2018-07-29T17:53:09Z</dcterms:created>
  <dcterms:modified xsi:type="dcterms:W3CDTF">2018-09-06T19:43:35Z</dcterms:modified>
</cp:coreProperties>
</file>